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</p:sldIdLst>
  <p:sldSz cx="2138362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/>
    <p:restoredTop sz="94681"/>
  </p:normalViewPr>
  <p:slideViewPr>
    <p:cSldViewPr snapToGrid="0">
      <p:cViewPr>
        <p:scale>
          <a:sx n="43" d="100"/>
          <a:sy n="43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08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73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83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87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06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71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85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44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60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55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8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2C0311-EB92-2B4C-98CA-918051F9E080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7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564A8-FE6D-9505-D34B-B0829DAB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095B188-1E28-01AD-305D-FBA14093C54C}"/>
              </a:ext>
            </a:extLst>
          </p:cNvPr>
          <p:cNvSpPr txBox="1"/>
          <p:nvPr/>
        </p:nvSpPr>
        <p:spPr>
          <a:xfrm>
            <a:off x="7103329" y="-4007"/>
            <a:ext cx="7176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0" b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#Europa se hace viral!</a:t>
            </a:r>
            <a:endParaRPr lang="es-ES" sz="8800" b="1" noProof="0" dirty="0">
              <a:solidFill>
                <a:schemeClr val="bg1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9D3626B-D101-77EF-0088-02DDA83E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546" y="157755"/>
            <a:ext cx="1872999" cy="18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kTok Logo ▻ Bilder, Geschichte, Entwicklung &amp; u.v.m">
            <a:extLst>
              <a:ext uri="{FF2B5EF4-FFF2-40B4-BE49-F238E27FC236}">
                <a16:creationId xmlns:a16="http://schemas.microsoft.com/office/drawing/2014/main" id="{8177A557-3FC2-59B6-E054-48B32AD8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0" y="157755"/>
            <a:ext cx="1687343" cy="19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0D8D85B-059E-2EB8-4839-8D153351B986}"/>
              </a:ext>
            </a:extLst>
          </p:cNvPr>
          <p:cNvCxnSpPr>
            <a:cxnSpLocks/>
          </p:cNvCxnSpPr>
          <p:nvPr/>
        </p:nvCxnSpPr>
        <p:spPr>
          <a:xfrm>
            <a:off x="0" y="2550695"/>
            <a:ext cx="2138362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D1F39D0E-3F8C-887B-ACCF-33BE024E0987}"/>
              </a:ext>
            </a:extLst>
          </p:cNvPr>
          <p:cNvCxnSpPr>
            <a:cxnSpLocks/>
          </p:cNvCxnSpPr>
          <p:nvPr/>
        </p:nvCxnSpPr>
        <p:spPr>
          <a:xfrm>
            <a:off x="6954755" y="2550695"/>
            <a:ext cx="0" cy="12568655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AF414518-C5EA-B58D-3CAE-CD9CF9DECED1}"/>
              </a:ext>
            </a:extLst>
          </p:cNvPr>
          <p:cNvCxnSpPr>
            <a:cxnSpLocks/>
          </p:cNvCxnSpPr>
          <p:nvPr/>
        </p:nvCxnSpPr>
        <p:spPr>
          <a:xfrm>
            <a:off x="14336630" y="2550695"/>
            <a:ext cx="0" cy="12568655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DC8B08D9-2AD1-163E-187E-1BD12904A65A}"/>
              </a:ext>
            </a:extLst>
          </p:cNvPr>
          <p:cNvSpPr txBox="1"/>
          <p:nvPr/>
        </p:nvSpPr>
        <p:spPr>
          <a:xfrm>
            <a:off x="7235476" y="5897626"/>
            <a:ext cx="67403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💡 Nuestras ideas para el futuro de Europa:</a:t>
            </a:r>
            <a:br>
              <a:rPr lang="es-ES" sz="3200" b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es-ES" sz="3200" b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Visión 2030 – El próximo capítulo de Europa</a:t>
            </a:r>
          </a:p>
        </p:txBody>
      </p: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1815AFE9-9C88-CC61-559B-D4C0E6939831}"/>
              </a:ext>
            </a:extLst>
          </p:cNvPr>
          <p:cNvCxnSpPr>
            <a:cxnSpLocks/>
          </p:cNvCxnSpPr>
          <p:nvPr/>
        </p:nvCxnSpPr>
        <p:spPr>
          <a:xfrm flipH="1">
            <a:off x="14336629" y="10098146"/>
            <a:ext cx="704699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Picture 12" descr="Hashtag-Symbolstrich PNG- Und SVG-Design Für T-Shirts">
            <a:extLst>
              <a:ext uri="{FF2B5EF4-FFF2-40B4-BE49-F238E27FC236}">
                <a16:creationId xmlns:a16="http://schemas.microsoft.com/office/drawing/2014/main" id="{F4390E4A-DD95-2E03-A0E6-73A77EF5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794" y="11573988"/>
            <a:ext cx="591333" cy="59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Hashtag-Symbolstrich PNG- Und SVG-Design Für T-Shirts">
            <a:extLst>
              <a:ext uri="{FF2B5EF4-FFF2-40B4-BE49-F238E27FC236}">
                <a16:creationId xmlns:a16="http://schemas.microsoft.com/office/drawing/2014/main" id="{FF079FD5-9B12-6FAA-DF02-920BDCC0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168" y="12446840"/>
            <a:ext cx="585624" cy="5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Hashtag-Symbolstrich PNG- Und SVG-Design Für T-Shirts">
            <a:extLst>
              <a:ext uri="{FF2B5EF4-FFF2-40B4-BE49-F238E27FC236}">
                <a16:creationId xmlns:a16="http://schemas.microsoft.com/office/drawing/2014/main" id="{1FFA396D-E7EA-C6E4-3FE5-C2B3F96D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517" y="13311412"/>
            <a:ext cx="607275" cy="6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Gerade Verbindung 1023">
            <a:extLst>
              <a:ext uri="{FF2B5EF4-FFF2-40B4-BE49-F238E27FC236}">
                <a16:creationId xmlns:a16="http://schemas.microsoft.com/office/drawing/2014/main" id="{F71ED389-66D7-DB95-8F2E-5F1A96834935}"/>
              </a:ext>
            </a:extLst>
          </p:cNvPr>
          <p:cNvCxnSpPr/>
          <p:nvPr/>
        </p:nvCxnSpPr>
        <p:spPr>
          <a:xfrm>
            <a:off x="14795969" y="12259324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5" name="Gerade Verbindung 1024">
            <a:extLst>
              <a:ext uri="{FF2B5EF4-FFF2-40B4-BE49-F238E27FC236}">
                <a16:creationId xmlns:a16="http://schemas.microsoft.com/office/drawing/2014/main" id="{E0C93EB1-745A-4A1A-0144-FA622DC8FA4F}"/>
              </a:ext>
            </a:extLst>
          </p:cNvPr>
          <p:cNvCxnSpPr/>
          <p:nvPr/>
        </p:nvCxnSpPr>
        <p:spPr>
          <a:xfrm>
            <a:off x="14819686" y="13089005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7" name="Gerade Verbindung 1026">
            <a:extLst>
              <a:ext uri="{FF2B5EF4-FFF2-40B4-BE49-F238E27FC236}">
                <a16:creationId xmlns:a16="http://schemas.microsoft.com/office/drawing/2014/main" id="{EA6FAD72-7CC9-7CB7-6637-DA47783052F0}"/>
              </a:ext>
            </a:extLst>
          </p:cNvPr>
          <p:cNvCxnSpPr/>
          <p:nvPr/>
        </p:nvCxnSpPr>
        <p:spPr>
          <a:xfrm>
            <a:off x="14772252" y="13918687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9" name="Textfeld 1028">
            <a:extLst>
              <a:ext uri="{FF2B5EF4-FFF2-40B4-BE49-F238E27FC236}">
                <a16:creationId xmlns:a16="http://schemas.microsoft.com/office/drawing/2014/main" id="{67751B92-128E-CD0D-4566-7CB93F24FBF4}"/>
              </a:ext>
            </a:extLst>
          </p:cNvPr>
          <p:cNvSpPr txBox="1"/>
          <p:nvPr/>
        </p:nvSpPr>
        <p:spPr>
          <a:xfrm>
            <a:off x="16108856" y="10343052"/>
            <a:ext cx="3780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noProof="0" dirty="0">
                <a:latin typeface="Carlito" panose="020F0502020204030204" pitchFamily="34" charset="0"/>
                <a:cs typeface="Carlito" panose="020F0502020204030204" pitchFamily="34" charset="0"/>
              </a:rPr>
              <a:t>#️⃣ Nuestra campaña:</a:t>
            </a:r>
            <a:endParaRPr lang="es-ES" sz="3200" b="1" noProof="0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031" name="Textfeld 1030">
            <a:extLst>
              <a:ext uri="{FF2B5EF4-FFF2-40B4-BE49-F238E27FC236}">
                <a16:creationId xmlns:a16="http://schemas.microsoft.com/office/drawing/2014/main" id="{38C77945-1727-DF43-6CE8-ECC0A5009BEE}"/>
              </a:ext>
            </a:extLst>
          </p:cNvPr>
          <p:cNvSpPr txBox="1"/>
          <p:nvPr/>
        </p:nvSpPr>
        <p:spPr>
          <a:xfrm>
            <a:off x="8616529" y="2813480"/>
            <a:ext cx="508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👧 Nuestros grupos objetivo:</a:t>
            </a: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32EBC4D9-FF80-1B82-F60A-1E24DE6CC3FF}"/>
              </a:ext>
            </a:extLst>
          </p:cNvPr>
          <p:cNvSpPr txBox="1"/>
          <p:nvPr/>
        </p:nvSpPr>
        <p:spPr>
          <a:xfrm>
            <a:off x="14517274" y="2807985"/>
            <a:ext cx="66857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📸  Ideas de contenido: "Crear. Compartir. Empoderar."</a:t>
            </a:r>
            <a:br>
              <a:rPr lang="es-ES" sz="3200" b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es-ES" sz="3200" b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 ¡También puedes probarlo directamente!</a:t>
            </a:r>
            <a:endParaRPr lang="es-ES" sz="3200" i="1" noProof="0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1057" name="Gerade Verbindung 1056">
            <a:extLst>
              <a:ext uri="{FF2B5EF4-FFF2-40B4-BE49-F238E27FC236}">
                <a16:creationId xmlns:a16="http://schemas.microsoft.com/office/drawing/2014/main" id="{F58D40C3-82B8-FDDC-0940-5C5455455948}"/>
              </a:ext>
            </a:extLst>
          </p:cNvPr>
          <p:cNvCxnSpPr>
            <a:cxnSpLocks/>
          </p:cNvCxnSpPr>
          <p:nvPr/>
        </p:nvCxnSpPr>
        <p:spPr>
          <a:xfrm flipH="1" flipV="1">
            <a:off x="-40036" y="5707048"/>
            <a:ext cx="6954755" cy="4409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9" name="Textfeld 1058">
            <a:extLst>
              <a:ext uri="{FF2B5EF4-FFF2-40B4-BE49-F238E27FC236}">
                <a16:creationId xmlns:a16="http://schemas.microsoft.com/office/drawing/2014/main" id="{B301DFA2-5E51-A775-CA27-36ECA485919F}"/>
              </a:ext>
            </a:extLst>
          </p:cNvPr>
          <p:cNvSpPr txBox="1"/>
          <p:nvPr/>
        </p:nvSpPr>
        <p:spPr>
          <a:xfrm>
            <a:off x="455143" y="2813481"/>
            <a:ext cx="6044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👤 Nombre del perfil/canal:</a:t>
            </a:r>
          </a:p>
        </p:txBody>
      </p:sp>
      <p:sp>
        <p:nvSpPr>
          <p:cNvPr id="1066" name="Textfeld 1065">
            <a:extLst>
              <a:ext uri="{FF2B5EF4-FFF2-40B4-BE49-F238E27FC236}">
                <a16:creationId xmlns:a16="http://schemas.microsoft.com/office/drawing/2014/main" id="{EA6D6506-3780-6710-04EE-4E9233077282}"/>
              </a:ext>
            </a:extLst>
          </p:cNvPr>
          <p:cNvSpPr txBox="1"/>
          <p:nvPr/>
        </p:nvSpPr>
        <p:spPr>
          <a:xfrm>
            <a:off x="186200" y="5946392"/>
            <a:ext cx="6566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📱 La(s) plataforma(s) que utilizamos: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4CBB00F5-6931-B4B9-AE80-7738D99DD952}"/>
              </a:ext>
            </a:extLst>
          </p:cNvPr>
          <p:cNvCxnSpPr>
            <a:cxnSpLocks/>
          </p:cNvCxnSpPr>
          <p:nvPr/>
        </p:nvCxnSpPr>
        <p:spPr>
          <a:xfrm flipH="1">
            <a:off x="0" y="10074103"/>
            <a:ext cx="695475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C9CF488E-B2FA-CE5F-DE0F-AEBB00AB1A5A}"/>
              </a:ext>
            </a:extLst>
          </p:cNvPr>
          <p:cNvCxnSpPr>
            <a:cxnSpLocks/>
          </p:cNvCxnSpPr>
          <p:nvPr/>
        </p:nvCxnSpPr>
        <p:spPr>
          <a:xfrm flipH="1" flipV="1">
            <a:off x="6931146" y="5707048"/>
            <a:ext cx="7461946" cy="23412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11F2427-6870-B5DA-966E-767874EE21DB}"/>
              </a:ext>
            </a:extLst>
          </p:cNvPr>
          <p:cNvSpPr txBox="1"/>
          <p:nvPr/>
        </p:nvSpPr>
        <p:spPr>
          <a:xfrm>
            <a:off x="268131" y="10396933"/>
            <a:ext cx="270138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3200" b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  🎯 Objetivos 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4353F5F-FC6D-4A20-B754-1A890015461E}"/>
              </a:ext>
            </a:extLst>
          </p:cNvPr>
          <p:cNvSpPr txBox="1"/>
          <p:nvPr/>
        </p:nvSpPr>
        <p:spPr>
          <a:xfrm>
            <a:off x="1640937" y="907416"/>
            <a:ext cx="177077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i="1" noProof="0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Robert Schuman solo pudo difundir su visión de Europa en forma analoga: hoy en día, plataformas como Instagram y TikTok ofrecen nuevas posibilidades. ¿Cómo presentarías tus ideas sobre el futuro de Europa allí, qué contenido sería central y cómo llegarías mejor a tus grupos objetivo?</a:t>
            </a:r>
          </a:p>
        </p:txBody>
      </p:sp>
    </p:spTree>
    <p:extLst>
      <p:ext uri="{BB962C8B-B14F-4D97-AF65-F5344CB8AC3E}">
        <p14:creationId xmlns:p14="http://schemas.microsoft.com/office/powerpoint/2010/main" val="10586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189E6-6A3B-F9C5-97D8-AD8DE0B2A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556EF91-FF5B-632F-2E48-B56837EA164A}"/>
              </a:ext>
            </a:extLst>
          </p:cNvPr>
          <p:cNvSpPr txBox="1"/>
          <p:nvPr/>
        </p:nvSpPr>
        <p:spPr>
          <a:xfrm>
            <a:off x="7015971" y="59239"/>
            <a:ext cx="7351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#¡</a:t>
            </a:r>
            <a:r>
              <a:rPr lang="de-DE" sz="60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Visión</a:t>
            </a:r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Europa [</a:t>
            </a:r>
            <a:r>
              <a:rPr lang="de-DE" sz="60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año</a:t>
            </a:r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]!</a:t>
            </a:r>
            <a:endParaRPr lang="de-DE" sz="8800" b="1" dirty="0">
              <a:solidFill>
                <a:schemeClr val="bg1"/>
              </a:solidFill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F8AC0B65-B204-450B-28DD-480C3CF186F4}"/>
              </a:ext>
            </a:extLst>
          </p:cNvPr>
          <p:cNvCxnSpPr>
            <a:cxnSpLocks/>
          </p:cNvCxnSpPr>
          <p:nvPr/>
        </p:nvCxnSpPr>
        <p:spPr>
          <a:xfrm>
            <a:off x="0" y="2550695"/>
            <a:ext cx="2138362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92E069D9-5D3A-6F22-25C3-C2AFD6F13E67}"/>
              </a:ext>
            </a:extLst>
          </p:cNvPr>
          <p:cNvCxnSpPr>
            <a:cxnSpLocks/>
          </p:cNvCxnSpPr>
          <p:nvPr/>
        </p:nvCxnSpPr>
        <p:spPr>
          <a:xfrm>
            <a:off x="6954755" y="2550695"/>
            <a:ext cx="0" cy="12568655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0A76CF38-CAD2-FFD7-4CE3-0F09A107D198}"/>
              </a:ext>
            </a:extLst>
          </p:cNvPr>
          <p:cNvSpPr txBox="1"/>
          <p:nvPr/>
        </p:nvSpPr>
        <p:spPr>
          <a:xfrm>
            <a:off x="7812651" y="2640510"/>
            <a:ext cx="1138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✍️ Nuestra </a:t>
            </a:r>
            <a:r>
              <a:rPr lang="de-DE" sz="54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Declaración</a:t>
            </a:r>
            <a:r>
              <a:rPr lang="de-DE" sz="54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Schuman 2.0</a:t>
            </a:r>
          </a:p>
        </p:txBody>
      </p:sp>
      <p:sp>
        <p:nvSpPr>
          <p:cNvPr id="1059" name="Textfeld 1058">
            <a:extLst>
              <a:ext uri="{FF2B5EF4-FFF2-40B4-BE49-F238E27FC236}">
                <a16:creationId xmlns:a16="http://schemas.microsoft.com/office/drawing/2014/main" id="{E847F535-946E-4029-55BD-76CBBC0DBC25}"/>
              </a:ext>
            </a:extLst>
          </p:cNvPr>
          <p:cNvSpPr txBox="1"/>
          <p:nvPr/>
        </p:nvSpPr>
        <p:spPr>
          <a:xfrm>
            <a:off x="455140" y="3747461"/>
            <a:ext cx="6044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Nuestra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visión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del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futuro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D90C638E-05DD-D6AE-09BF-15922DA194D1}"/>
              </a:ext>
            </a:extLst>
          </p:cNvPr>
          <p:cNvCxnSpPr>
            <a:cxnSpLocks/>
          </p:cNvCxnSpPr>
          <p:nvPr/>
        </p:nvCxnSpPr>
        <p:spPr>
          <a:xfrm flipH="1">
            <a:off x="-40045" y="7004808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615DF028-58D6-F2C9-F456-8A09C9272DA9}"/>
              </a:ext>
            </a:extLst>
          </p:cNvPr>
          <p:cNvSpPr txBox="1"/>
          <p:nvPr/>
        </p:nvSpPr>
        <p:spPr>
          <a:xfrm>
            <a:off x="415100" y="7189009"/>
            <a:ext cx="60444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Desafíos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para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el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futuro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Europa: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11040A59-9AE2-95A0-BB9D-EB48CE66B19F}"/>
              </a:ext>
            </a:extLst>
          </p:cNvPr>
          <p:cNvCxnSpPr>
            <a:cxnSpLocks/>
          </p:cNvCxnSpPr>
          <p:nvPr/>
        </p:nvCxnSpPr>
        <p:spPr>
          <a:xfrm flipH="1">
            <a:off x="-40044" y="10805395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66E483C-E184-8719-3ADE-92A2F7AF0C44}"/>
              </a:ext>
            </a:extLst>
          </p:cNvPr>
          <p:cNvSpPr txBox="1"/>
          <p:nvPr/>
        </p:nvSpPr>
        <p:spPr>
          <a:xfrm>
            <a:off x="415100" y="10867683"/>
            <a:ext cx="6044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Nuestros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objetivos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para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una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nueva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declaración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sobre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el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futuro</a:t>
            </a:r>
            <a:r>
              <a:rPr lang="en-US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Europa:</a:t>
            </a:r>
            <a:endParaRPr lang="de-DE" sz="32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12D6BF6-2C18-CA51-1C3D-FF4CA289A17B}"/>
              </a:ext>
            </a:extLst>
          </p:cNvPr>
          <p:cNvCxnSpPr>
            <a:cxnSpLocks/>
          </p:cNvCxnSpPr>
          <p:nvPr/>
        </p:nvCxnSpPr>
        <p:spPr>
          <a:xfrm flipH="1">
            <a:off x="0" y="3667206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7163F4F-A877-DD3F-8262-40C9EBA8438D}"/>
              </a:ext>
            </a:extLst>
          </p:cNvPr>
          <p:cNvSpPr txBox="1"/>
          <p:nvPr/>
        </p:nvSpPr>
        <p:spPr>
          <a:xfrm>
            <a:off x="72934" y="2783810"/>
            <a:ext cx="6954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🧠 </a:t>
            </a:r>
            <a:r>
              <a:rPr lang="de-DE" sz="36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Espacio</a:t>
            </a:r>
            <a:r>
              <a:rPr lang="de-DE" sz="36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de-DE" sz="36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para</a:t>
            </a:r>
            <a:r>
              <a:rPr lang="de-DE" sz="36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la </a:t>
            </a:r>
            <a:r>
              <a:rPr lang="de-DE" sz="36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lluvia</a:t>
            </a:r>
            <a:r>
              <a:rPr lang="de-DE" sz="36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de-DE" sz="36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ideas</a:t>
            </a:r>
            <a:endParaRPr lang="de-DE" sz="36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C050018-FA54-9C44-66F4-4F43D0D425B1}"/>
              </a:ext>
            </a:extLst>
          </p:cNvPr>
          <p:cNvCxnSpPr>
            <a:cxnSpLocks/>
          </p:cNvCxnSpPr>
          <p:nvPr/>
        </p:nvCxnSpPr>
        <p:spPr>
          <a:xfrm flipH="1">
            <a:off x="6954755" y="3667206"/>
            <a:ext cx="14428870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Grafik 16" descr="Stift Silhouette">
            <a:extLst>
              <a:ext uri="{FF2B5EF4-FFF2-40B4-BE49-F238E27FC236}">
                <a16:creationId xmlns:a16="http://schemas.microsoft.com/office/drawing/2014/main" id="{5044FB62-73E5-ABA3-83A7-F7C20F463C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573" y="233675"/>
            <a:ext cx="1616069" cy="161606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08BB8A6D-A348-437E-970D-C298D71B93D6}"/>
              </a:ext>
            </a:extLst>
          </p:cNvPr>
          <p:cNvSpPr txBox="1"/>
          <p:nvPr/>
        </p:nvSpPr>
        <p:spPr>
          <a:xfrm>
            <a:off x="2865407" y="951779"/>
            <a:ext cx="1565281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Redactar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una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nueva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Declaración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Schuman para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el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año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[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año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]: ¿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Qué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visiones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del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futuro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son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importantes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hoy,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qué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desafíos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debe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superar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la UE y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qué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oportunidades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abre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una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versión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moderna de la </a:t>
            </a:r>
            <a:r>
              <a:rPr lang="en-US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Declaración</a:t>
            </a:r>
            <a:r>
              <a:rPr lang="en-US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?</a:t>
            </a:r>
          </a:p>
        </p:txBody>
      </p:sp>
      <p:pic>
        <p:nvPicPr>
          <p:cNvPr id="13" name="Grafik 12" descr="Glühbirne und Zahnrad mit einfarbiger Füllung">
            <a:extLst>
              <a:ext uri="{FF2B5EF4-FFF2-40B4-BE49-F238E27FC236}">
                <a16:creationId xmlns:a16="http://schemas.microsoft.com/office/drawing/2014/main" id="{CC4F933A-B4B2-447A-A9A7-C1E1EAD3DE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2415" y="105525"/>
            <a:ext cx="1901636" cy="19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2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206</Words>
  <Application>Microsoft Office PowerPoint</Application>
  <PresentationFormat>Benutzerdefiniert</PresentationFormat>
  <Paragraphs>16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Carlito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Sammy Siegel</dc:creator>
  <cp:lastModifiedBy>Jonas Rexrodt</cp:lastModifiedBy>
  <cp:revision>14</cp:revision>
  <dcterms:created xsi:type="dcterms:W3CDTF">2025-04-08T08:57:10Z</dcterms:created>
  <dcterms:modified xsi:type="dcterms:W3CDTF">2026-05-19T11:51:49Z</dcterms:modified>
</cp:coreProperties>
</file>