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5143500" type="screen16x9"/>
  <p:notesSz cx="6858000" cy="9144000"/>
  <p:embeddedFontLst>
    <p:embeddedFont>
      <p:font typeface="Aleo" panose="00000500000000000000" pitchFamily="2" charset="0"/>
      <p:regular r:id="rId13"/>
      <p:bold r:id="rId14"/>
      <p:italic r:id="rId15"/>
      <p:boldItalic r:id="rId16"/>
    </p:embeddedFont>
    <p:embeddedFont>
      <p:font typeface="Aleo ExtraLight" panose="020B0604020202020204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78"/>
    <p:restoredTop sz="94681"/>
  </p:normalViewPr>
  <p:slideViewPr>
    <p:cSldViewPr snapToGrid="0">
      <p:cViewPr varScale="1">
        <p:scale>
          <a:sx n="117" d="100"/>
          <a:sy n="117" d="100"/>
        </p:scale>
        <p:origin x="187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28f871c9d51_3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g28f871c9d51_3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2e5bf07a61a_2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2e5bf07a61a_2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8f87fd6f12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" name="Google Shape;46;g28f87fd6f12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e5bf07a61a_0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e5bf07a61a_0_1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e5bf07a61a_0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e5bf07a61a_0_1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e5bf07a61a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e5bf07a61a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8f87fd6f12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8f87fd6f12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/>
              <a:t>Hätt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8f87fd6f1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8f87fd6f1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8f87fd6f12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8f87fd6f12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e8a9e6bc67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e8a9e6bc67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titel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/>
          <p:nvPr/>
        </p:nvSpPr>
        <p:spPr>
          <a:xfrm rot="5400000">
            <a:off x="2234228" y="1328253"/>
            <a:ext cx="5143500" cy="2487000"/>
          </a:xfrm>
          <a:prstGeom prst="rtTriangle">
            <a:avLst/>
          </a:prstGeom>
          <a:solidFill>
            <a:srgbClr val="8B0404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-19050" y="0"/>
            <a:ext cx="3581400" cy="5143500"/>
          </a:xfrm>
          <a:prstGeom prst="rect">
            <a:avLst/>
          </a:prstGeom>
          <a:solidFill>
            <a:srgbClr val="8B0404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132036" y="508397"/>
            <a:ext cx="47544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leo"/>
              <a:buNone/>
              <a:defRPr sz="4500">
                <a:solidFill>
                  <a:schemeClr val="lt1"/>
                </a:solidFill>
                <a:latin typeface="Aleo"/>
                <a:ea typeface="Aleo"/>
                <a:cs typeface="Aleo"/>
                <a:sym typeface="Ale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5238750" y="2108597"/>
            <a:ext cx="32184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latin typeface="Aleo"/>
                <a:ea typeface="Aleo"/>
                <a:cs typeface="Aleo"/>
                <a:sym typeface="Aleo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pic>
        <p:nvPicPr>
          <p:cNvPr id="16" name="Google Shape;16;p2" descr="Ein Bild, das Text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269867" y="191382"/>
            <a:ext cx="2742100" cy="5752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el">
  <p:cSld name="subtitel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/>
          <p:nvPr/>
        </p:nvSpPr>
        <p:spPr>
          <a:xfrm>
            <a:off x="0" y="0"/>
            <a:ext cx="9216300" cy="4427100"/>
          </a:xfrm>
          <a:prstGeom prst="rect">
            <a:avLst/>
          </a:prstGeom>
          <a:solidFill>
            <a:srgbClr val="8B0404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3"/>
          <p:cNvSpPr txBox="1">
            <a:spLocks noGrp="1"/>
          </p:cNvSpPr>
          <p:nvPr>
            <p:ph type="ctrTitle"/>
          </p:nvPr>
        </p:nvSpPr>
        <p:spPr>
          <a:xfrm>
            <a:off x="1036582" y="358624"/>
            <a:ext cx="7070700" cy="188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leo"/>
              <a:buNone/>
              <a:defRPr sz="5400" b="1">
                <a:solidFill>
                  <a:schemeClr val="lt1"/>
                </a:solidFill>
                <a:latin typeface="Aleo"/>
                <a:ea typeface="Aleo"/>
                <a:cs typeface="Aleo"/>
                <a:sym typeface="Ale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ubTitle" idx="1"/>
          </p:nvPr>
        </p:nvSpPr>
        <p:spPr>
          <a:xfrm>
            <a:off x="2962739" y="2447555"/>
            <a:ext cx="32184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  <a:latin typeface="Aleo"/>
                <a:ea typeface="Aleo"/>
                <a:cs typeface="Aleo"/>
                <a:sym typeface="Aleo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&amp;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/>
          <p:nvPr/>
        </p:nvSpPr>
        <p:spPr>
          <a:xfrm>
            <a:off x="0" y="-7454"/>
            <a:ext cx="9144000" cy="1212900"/>
          </a:xfrm>
          <a:prstGeom prst="rect">
            <a:avLst/>
          </a:prstGeom>
          <a:solidFill>
            <a:srgbClr val="8B0404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leo"/>
              <a:buNone/>
              <a:defRPr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361950" y="1385887"/>
            <a:ext cx="7886700" cy="27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619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4C6739"/>
              </a:buClr>
              <a:buSzPts val="21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4001551" y="4744692"/>
            <a:ext cx="8499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">
  <p:cSld name="titel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>
            <a:off x="0" y="-7454"/>
            <a:ext cx="9144000" cy="1212900"/>
          </a:xfrm>
          <a:prstGeom prst="rect">
            <a:avLst/>
          </a:prstGeom>
          <a:solidFill>
            <a:srgbClr val="8B0404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leo"/>
              <a:buNone/>
              <a:defRPr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4001551" y="4744692"/>
            <a:ext cx="8499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&amp; 2 content">
  <p:cSld name="titel &amp; 2 conte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/>
          <p:nvPr/>
        </p:nvSpPr>
        <p:spPr>
          <a:xfrm>
            <a:off x="0" y="0"/>
            <a:ext cx="9144000" cy="1212900"/>
          </a:xfrm>
          <a:prstGeom prst="rect">
            <a:avLst/>
          </a:prstGeom>
          <a:solidFill>
            <a:srgbClr val="8B0404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Aleo"/>
              <a:buNone/>
              <a:defRPr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361950" y="1385887"/>
            <a:ext cx="3507300" cy="27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619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4C6739"/>
              </a:buClr>
              <a:buSzPts val="21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4001551" y="4744692"/>
            <a:ext cx="8499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4741445" y="1385887"/>
            <a:ext cx="3507300" cy="27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619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4C6739"/>
              </a:buClr>
              <a:buSzPts val="21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r" typ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4001551" y="4744692"/>
            <a:ext cx="8499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1950" y="266389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leo"/>
              <a:buNone/>
              <a:defRPr sz="3300" b="0" i="0" u="none" strike="noStrike" cap="non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1950" y="1385887"/>
            <a:ext cx="7886700" cy="27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001551" y="4744692"/>
            <a:ext cx="8499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leo"/>
                <a:ea typeface="Aleo"/>
                <a:cs typeface="Aleo"/>
                <a:sym typeface="Ale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"/>
              <a:t>‹Nr.›</a:t>
            </a:fld>
            <a:endParaRPr/>
          </a:p>
        </p:txBody>
      </p:sp>
      <p:pic>
        <p:nvPicPr>
          <p:cNvPr id="9" name="Google Shape;9;p1" descr="Ein Bild, das Logo enthält.&#10;&#10;Automatisch generierte Beschreibung"/>
          <p:cNvPicPr preferRelativeResize="0"/>
          <p:nvPr/>
        </p:nvPicPr>
        <p:blipFill rotWithShape="1">
          <a:blip r:embed="rId8">
            <a:alphaModFix/>
          </a:blip>
          <a:srcRect t="10805" b="24934"/>
          <a:stretch/>
        </p:blipFill>
        <p:spPr>
          <a:xfrm>
            <a:off x="5943600" y="4426592"/>
            <a:ext cx="3200401" cy="7169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1" descr="Ein Bild, das Text enthält.&#10;&#10;Automatisch generierte Beschreibung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45721" y="4513637"/>
            <a:ext cx="3002280" cy="629864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eddeutsche.de/thema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eddeutsche.de/thema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ctrTitle"/>
          </p:nvPr>
        </p:nvSpPr>
        <p:spPr>
          <a:xfrm>
            <a:off x="-340175" y="192600"/>
            <a:ext cx="4996800" cy="42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lvl="0"/>
            <a:r>
              <a:rPr lang="es-ES" dirty="0" err="1"/>
              <a:t>ActEU</a:t>
            </a:r>
            <a:r>
              <a:rPr lang="es-ES" dirty="0"/>
              <a:t> - Laboratorio de Democracia Juvenil</a:t>
            </a:r>
            <a:endParaRPr dirty="0"/>
          </a:p>
          <a:p>
            <a:pPr lvl="0"/>
            <a:r>
              <a:rPr lang="es-ES" sz="2377" dirty="0"/>
              <a:t>(Añadir ubicación)
(Añadir fecha)</a:t>
            </a:r>
            <a:endParaRPr sz="2377" dirty="0"/>
          </a:p>
        </p:txBody>
      </p:sp>
      <p:sp>
        <p:nvSpPr>
          <p:cNvPr id="43" name="Google Shape;43;p8"/>
          <p:cNvSpPr txBox="1"/>
          <p:nvPr/>
        </p:nvSpPr>
        <p:spPr>
          <a:xfrm>
            <a:off x="5213225" y="1855950"/>
            <a:ext cx="3474300" cy="6832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</a:pPr>
            <a:r>
              <a:rPr lang="es-ES" sz="18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Representación, participación y confianza en Europa</a:t>
            </a:r>
            <a:endParaRPr sz="18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8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lvl="0"/>
            <a:r>
              <a:rPr lang="es-ES" dirty="0"/>
              <a:t>Laboratorio de Democracia Juvenil</a:t>
            </a:r>
            <a:endParaRPr dirty="0"/>
          </a:p>
        </p:txBody>
      </p:sp>
      <p:sp>
        <p:nvSpPr>
          <p:cNvPr id="125" name="Google Shape;125;p18"/>
          <p:cNvSpPr txBox="1"/>
          <p:nvPr/>
        </p:nvSpPr>
        <p:spPr>
          <a:xfrm>
            <a:off x="2438725" y="4762475"/>
            <a:ext cx="45864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chemeClr val="dk2"/>
                </a:solidFill>
                <a:latin typeface="Aleo ExtraLight"/>
                <a:ea typeface="Aleo ExtraLight"/>
                <a:cs typeface="Aleo ExtraLight"/>
                <a:sym typeface="Aleo ExtraLight"/>
              </a:rPr>
              <a:t>Bildnachweis: </a:t>
            </a:r>
            <a:r>
              <a:rPr lang="de" sz="800">
                <a:solidFill>
                  <a:schemeClr val="dk2"/>
                </a:solidFill>
                <a:uFill>
                  <a:noFill/>
                </a:uFill>
                <a:latin typeface="Aleo ExtraLight"/>
                <a:ea typeface="Aleo ExtraLight"/>
                <a:cs typeface="Aleo ExtraLight"/>
                <a:sym typeface="Aleo ExtraLigh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https://www.sueddeutsche.de/thema/</a:t>
            </a:r>
            <a:br>
              <a:rPr lang="de" sz="800">
                <a:solidFill>
                  <a:schemeClr val="dk2"/>
                </a:solidFill>
                <a:latin typeface="Aleo ExtraLight"/>
                <a:ea typeface="Aleo ExtraLight"/>
                <a:cs typeface="Aleo ExtraLight"/>
                <a:sym typeface="Aleo ExtraLight"/>
              </a:rPr>
            </a:br>
            <a:r>
              <a:rPr lang="de" sz="800">
                <a:solidFill>
                  <a:schemeClr val="dk2"/>
                </a:solidFill>
                <a:latin typeface="Aleo ExtraLight"/>
                <a:ea typeface="Aleo ExtraLight"/>
                <a:cs typeface="Aleo ExtraLight"/>
                <a:sym typeface="Aleo ExtraLight"/>
              </a:rPr>
              <a:t>Democracy_Lab</a:t>
            </a:r>
            <a:endParaRPr sz="800">
              <a:solidFill>
                <a:schemeClr val="dk2"/>
              </a:solidFill>
              <a:latin typeface="Aleo ExtraLight"/>
              <a:ea typeface="Aleo ExtraLight"/>
              <a:cs typeface="Aleo ExtraLight"/>
              <a:sym typeface="Aleo ExtraLight"/>
            </a:endParaRPr>
          </a:p>
        </p:txBody>
      </p:sp>
      <p:sp>
        <p:nvSpPr>
          <p:cNvPr id="126" name="Google Shape;126;p18"/>
          <p:cNvSpPr txBox="1"/>
          <p:nvPr/>
        </p:nvSpPr>
        <p:spPr>
          <a:xfrm>
            <a:off x="1235550" y="2646638"/>
            <a:ext cx="6672900" cy="675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  <a:spcBef>
                <a:spcPts val="800"/>
              </a:spcBef>
            </a:pPr>
            <a:r>
              <a:rPr lang="es-ES" sz="28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¡Gracias por participar!</a:t>
            </a:r>
            <a:endParaRPr sz="28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lvl="0"/>
            <a:r>
              <a:rPr lang="es-ES" dirty="0"/>
              <a:t>Laboratorio de Democracia Juvenil</a:t>
            </a:r>
            <a:endParaRPr dirty="0"/>
          </a:p>
        </p:txBody>
      </p:sp>
      <p:sp>
        <p:nvSpPr>
          <p:cNvPr id="49" name="Google Shape;49;p9"/>
          <p:cNvSpPr txBox="1"/>
          <p:nvPr/>
        </p:nvSpPr>
        <p:spPr>
          <a:xfrm>
            <a:off x="4572000" y="1706697"/>
            <a:ext cx="4702500" cy="2400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</a:pP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Tu perspectiva y sugerencias en primer plano - 
Así es como procedemos hoy:</a:t>
            </a:r>
            <a:b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</a:b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
(1) Representación, Participación y Confianza</a:t>
            </a:r>
            <a:b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</a:b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  
(2) Sesión de trabajo en grupo I - 
Discusión </a:t>
            </a:r>
          </a:p>
          <a:p>
            <a:pPr lvl="0" algn="ctr">
              <a:lnSpc>
                <a:spcPct val="90000"/>
              </a:lnSpc>
            </a:pP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
(3) Sesión de trabajo en grupo II - 
Tus recomendaciones</a:t>
            </a:r>
            <a:endParaRPr sz="16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50" name="Google Shape;50;p9"/>
          <p:cNvSpPr txBox="1"/>
          <p:nvPr/>
        </p:nvSpPr>
        <p:spPr>
          <a:xfrm>
            <a:off x="285200" y="3986553"/>
            <a:ext cx="1308939" cy="251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Presentador 3</a:t>
            </a:r>
            <a:endParaRPr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51" name="Google Shape;51;p9"/>
          <p:cNvSpPr txBox="1"/>
          <p:nvPr/>
        </p:nvSpPr>
        <p:spPr>
          <a:xfrm>
            <a:off x="3258300" y="3267400"/>
            <a:ext cx="1385100" cy="25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Presentador 1</a:t>
            </a:r>
            <a:endParaRPr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52" name="Google Shape;52;p9"/>
          <p:cNvSpPr txBox="1"/>
          <p:nvPr/>
        </p:nvSpPr>
        <p:spPr>
          <a:xfrm>
            <a:off x="1814578" y="3676375"/>
            <a:ext cx="1443722" cy="4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/>
            <a:r>
              <a:rPr lang="es-ES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Presentador 2</a:t>
            </a:r>
            <a:endParaRPr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53" name="Google Shape;53;p9"/>
          <p:cNvSpPr txBox="1"/>
          <p:nvPr/>
        </p:nvSpPr>
        <p:spPr>
          <a:xfrm>
            <a:off x="3054700" y="1486900"/>
            <a:ext cx="423900" cy="20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2000"/>
              <a:t>👤</a:t>
            </a:r>
            <a:endParaRPr sz="12000"/>
          </a:p>
        </p:txBody>
      </p:sp>
      <p:sp>
        <p:nvSpPr>
          <p:cNvPr id="54" name="Google Shape;54;p9"/>
          <p:cNvSpPr txBox="1"/>
          <p:nvPr/>
        </p:nvSpPr>
        <p:spPr>
          <a:xfrm>
            <a:off x="1594139" y="1955258"/>
            <a:ext cx="1884600" cy="203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2000" dirty="0">
                <a:solidFill>
                  <a:schemeClr val="dk1"/>
                </a:solidFill>
              </a:rPr>
              <a:t>👤</a:t>
            </a:r>
            <a:endParaRPr dirty="0"/>
          </a:p>
        </p:txBody>
      </p:sp>
      <p:sp>
        <p:nvSpPr>
          <p:cNvPr id="55" name="Google Shape;55;p9"/>
          <p:cNvSpPr txBox="1"/>
          <p:nvPr/>
        </p:nvSpPr>
        <p:spPr>
          <a:xfrm>
            <a:off x="6996" y="2360113"/>
            <a:ext cx="1858928" cy="203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2000" dirty="0">
                <a:solidFill>
                  <a:schemeClr val="dk1"/>
                </a:solidFill>
              </a:rPr>
              <a:t>👤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lvl="0"/>
            <a:r>
              <a:rPr lang="es-ES" dirty="0"/>
              <a:t>Laboratorio de Democracia Juvenil</a:t>
            </a:r>
            <a:endParaRPr dirty="0"/>
          </a:p>
        </p:txBody>
      </p:sp>
      <p:sp>
        <p:nvSpPr>
          <p:cNvPr id="61" name="Google Shape;61;p10"/>
          <p:cNvSpPr txBox="1"/>
          <p:nvPr/>
        </p:nvSpPr>
        <p:spPr>
          <a:xfrm>
            <a:off x="1834238" y="4762475"/>
            <a:ext cx="5298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800">
                <a:solidFill>
                  <a:schemeClr val="dk2"/>
                </a:solidFill>
                <a:latin typeface="Aleo ExtraLight"/>
                <a:ea typeface="Aleo ExtraLight"/>
                <a:cs typeface="Aleo ExtraLight"/>
                <a:sym typeface="Aleo ExtraLight"/>
              </a:rPr>
              <a:t>Bildnachweis: </a:t>
            </a:r>
            <a:r>
              <a:rPr lang="de" sz="800">
                <a:solidFill>
                  <a:schemeClr val="dk2"/>
                </a:solidFill>
                <a:uFill>
                  <a:noFill/>
                </a:uFill>
                <a:latin typeface="Aleo ExtraLight"/>
                <a:ea typeface="Aleo ExtraLight"/>
                <a:cs typeface="Aleo ExtraLight"/>
                <a:sym typeface="Aleo ExtraLigh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https://www.sueddeutsche.de/thema/</a:t>
            </a:r>
            <a:r>
              <a:rPr lang="de" sz="800">
                <a:solidFill>
                  <a:schemeClr val="dk2"/>
                </a:solidFill>
                <a:latin typeface="Aleo ExtraLight"/>
                <a:ea typeface="Aleo ExtraLight"/>
                <a:cs typeface="Aleo ExtraLight"/>
                <a:sym typeface="Aleo ExtraLight"/>
              </a:rPr>
              <a:t>Democracy_Lab</a:t>
            </a:r>
            <a:endParaRPr sz="800">
              <a:solidFill>
                <a:schemeClr val="dk2"/>
              </a:solidFill>
              <a:latin typeface="Aleo ExtraLight"/>
              <a:ea typeface="Aleo ExtraLight"/>
              <a:cs typeface="Aleo ExtraLight"/>
              <a:sym typeface="Aleo ExtraLight"/>
            </a:endParaRPr>
          </a:p>
        </p:txBody>
      </p:sp>
      <p:sp>
        <p:nvSpPr>
          <p:cNvPr id="62" name="Google Shape;62;p10"/>
          <p:cNvSpPr txBox="1"/>
          <p:nvPr/>
        </p:nvSpPr>
        <p:spPr>
          <a:xfrm>
            <a:off x="1293525" y="1437800"/>
            <a:ext cx="6811200" cy="232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de" sz="13900"/>
              <a:t>🗳🧒🏾👨‍🔬</a:t>
            </a:r>
            <a:endParaRPr sz="139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lvl="0"/>
            <a:r>
              <a:rPr lang="es-ES" dirty="0"/>
              <a:t>Primeras impresiones</a:t>
            </a:r>
            <a:endParaRPr dirty="0"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136125" y="1210525"/>
            <a:ext cx="4763400" cy="34983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lvl="0" indent="-330200">
              <a:lnSpc>
                <a:spcPct val="115000"/>
              </a:lnSpc>
              <a:buClr>
                <a:srgbClr val="8B0404"/>
              </a:buClr>
              <a:buSzPts val="1600"/>
              <a:buChar char="❖"/>
            </a:pPr>
            <a:r>
              <a:rPr lang="es-ES" sz="1500" dirty="0"/>
              <a:t>He votado en  elecciones democráticas.</a:t>
            </a:r>
            <a:br>
              <a:rPr lang="es-ES" sz="1500" dirty="0"/>
            </a:br>
            <a:r>
              <a:rPr lang="es-ES" sz="1500" dirty="0"/>
              <a:t>
He participado en una manifestación. </a:t>
            </a:r>
            <a:br>
              <a:rPr lang="es-ES" sz="1500" dirty="0"/>
            </a:br>
            <a:r>
              <a:rPr lang="es-ES" sz="1500" dirty="0"/>
              <a:t>
He firmado una petición.</a:t>
            </a:r>
            <a:br>
              <a:rPr lang="es-ES" sz="1500" dirty="0"/>
            </a:br>
            <a:r>
              <a:rPr lang="es-ES" sz="1500" dirty="0"/>
              <a:t>
He hablado con un político (en el lugar/digital).</a:t>
            </a:r>
            <a:endParaRPr dirty="0"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2"/>
          </p:nvPr>
        </p:nvSpPr>
        <p:spPr>
          <a:xfrm>
            <a:off x="4899525" y="1570675"/>
            <a:ext cx="4061100" cy="27780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lvl="0" indent="-323850">
              <a:lnSpc>
                <a:spcPct val="115000"/>
              </a:lnSpc>
              <a:spcBef>
                <a:spcPts val="0"/>
              </a:spcBef>
              <a:buClr>
                <a:srgbClr val="8B0404"/>
              </a:buClr>
              <a:buSzPts val="1500"/>
              <a:buChar char="❖"/>
            </a:pPr>
            <a:r>
              <a:rPr lang="es-ES" sz="1500" dirty="0"/>
              <a:t>Creo que las oportunidades para que los jóvenes se involucren en la política son acogedoras y bien comunicadas.
Creo que mi voto marca la diferencia en las elecciones.
Me siento motivado e informado cuando se trata de cuestiones políticas en Europa.</a:t>
            </a:r>
            <a:endParaRPr sz="1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>
            <a:spLocks noGrp="1"/>
          </p:cNvSpPr>
          <p:nvPr>
            <p:ph type="title"/>
          </p:nvPr>
        </p:nvSpPr>
        <p:spPr>
          <a:xfrm>
            <a:off x="361950" y="109300"/>
            <a:ext cx="82062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lvl="0"/>
            <a:r>
              <a:rPr lang="es-ES" dirty="0" err="1"/>
              <a:t>Insights</a:t>
            </a:r>
            <a:r>
              <a:rPr lang="es-ES" dirty="0"/>
              <a:t>: ¿Qué significa la representación?</a:t>
            </a:r>
            <a:endParaRPr dirty="0"/>
          </a:p>
        </p:txBody>
      </p:sp>
      <p:sp>
        <p:nvSpPr>
          <p:cNvPr id="75" name="Google Shape;75;p12"/>
          <p:cNvSpPr txBox="1"/>
          <p:nvPr/>
        </p:nvSpPr>
        <p:spPr>
          <a:xfrm>
            <a:off x="296800" y="1507575"/>
            <a:ext cx="2984700" cy="2858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90000"/>
              </a:lnSpc>
              <a:spcBef>
                <a:spcPts val="800"/>
              </a:spcBef>
            </a:pPr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La representación significa, defender y hacer visibles a grupo de personas en contextos políticos.
Los representados deben ser capaces de identificarse con las acciones de los representantes.</a:t>
            </a:r>
            <a:endParaRPr sz="17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7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7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7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76" name="Google Shape;76;p12"/>
          <p:cNvSpPr txBox="1"/>
          <p:nvPr/>
        </p:nvSpPr>
        <p:spPr>
          <a:xfrm>
            <a:off x="4088800" y="1507575"/>
            <a:ext cx="4479300" cy="20159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/>
            <a:r>
              <a:rPr lang="de" sz="4900" dirty="0">
                <a:solidFill>
                  <a:schemeClr val="dk1"/>
                </a:solidFill>
                <a:highlight>
                  <a:schemeClr val="lt1"/>
                </a:highlight>
              </a:rPr>
              <a:t>👩</a:t>
            </a:r>
            <a:br>
              <a:rPr lang="de" i="1" dirty="0">
                <a:latin typeface="Aleo"/>
                <a:ea typeface="Aleo"/>
                <a:cs typeface="Aleo"/>
                <a:sym typeface="Aleo"/>
              </a:rPr>
            </a:br>
            <a:r>
              <a:rPr lang="es-ES" i="1" dirty="0">
                <a:latin typeface="Aleo"/>
                <a:ea typeface="Aleo"/>
                <a:cs typeface="Aleo"/>
                <a:sym typeface="Aleo"/>
              </a:rPr>
              <a:t>"Y si miro a los políticos alemanes de la UE, entonces — bueno, solo puedo decir políticos, porque creo que la gran mayoría son hombres mayores de 45 años… yo no me veo representado en absoluto."
(Participante de los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focus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groups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ActEU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- Alemania)</a:t>
            </a:r>
            <a:endParaRPr dirty="0"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/>
          <p:nvPr/>
        </p:nvSpPr>
        <p:spPr>
          <a:xfrm>
            <a:off x="128275" y="2527425"/>
            <a:ext cx="4240800" cy="14619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e" sz="4100" dirty="0">
                <a:solidFill>
                  <a:schemeClr val="dk1"/>
                </a:solidFill>
              </a:rPr>
              <a:t>👨</a:t>
            </a:r>
            <a:endParaRPr i="1" dirty="0">
              <a:latin typeface="Aleo"/>
              <a:ea typeface="Aleo"/>
              <a:cs typeface="Aleo"/>
              <a:sym typeface="Aleo"/>
            </a:endParaRPr>
          </a:p>
          <a:p>
            <a:pPr lvl="0" algn="ctr"/>
            <a:r>
              <a:rPr lang="es-ES" i="1" dirty="0">
                <a:latin typeface="Aleo"/>
                <a:ea typeface="Aleo"/>
                <a:cs typeface="Aleo"/>
                <a:sym typeface="Aleo"/>
              </a:rPr>
              <a:t>"Si no participas en las elecciones, no puedes cambiar nada."
(Participante de los grupos focales </a:t>
            </a:r>
            <a:r>
              <a:rPr lang="es-ES" i="1" dirty="0" err="1">
                <a:latin typeface="Aleo"/>
                <a:ea typeface="Aleo"/>
                <a:cs typeface="Aleo"/>
                <a:sym typeface="Aleo"/>
              </a:rPr>
              <a:t>ActEU</a:t>
            </a:r>
            <a:r>
              <a:rPr lang="es-ES" i="1" dirty="0">
                <a:latin typeface="Aleo"/>
                <a:ea typeface="Aleo"/>
                <a:cs typeface="Aleo"/>
                <a:sym typeface="Aleo"/>
              </a:rPr>
              <a:t> - Grecia)</a:t>
            </a:r>
            <a:endParaRPr dirty="0"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82" name="Google Shape;82;p13"/>
          <p:cNvSpPr txBox="1"/>
          <p:nvPr/>
        </p:nvSpPr>
        <p:spPr>
          <a:xfrm>
            <a:off x="128275" y="1318550"/>
            <a:ext cx="4496400" cy="99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90000"/>
              </a:lnSpc>
              <a:spcBef>
                <a:spcPts val="800"/>
              </a:spcBef>
            </a:pPr>
            <a:r>
              <a:rPr lang="es-ES" sz="17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La participación política describe la actividad de los ciudadanos que voluntariamente desean ejercer influencia en la política.</a:t>
            </a:r>
            <a:endParaRPr sz="800" dirty="0"/>
          </a:p>
        </p:txBody>
      </p:sp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lvl="0"/>
            <a:r>
              <a:rPr lang="es-ES" dirty="0" err="1"/>
              <a:t>Insights</a:t>
            </a:r>
            <a:r>
              <a:rPr lang="es-ES" dirty="0"/>
              <a:t>: ¿Qué significa participar?</a:t>
            </a:r>
            <a:endParaRPr dirty="0"/>
          </a:p>
        </p:txBody>
      </p:sp>
      <p:pic>
        <p:nvPicPr>
          <p:cNvPr id="84" name="Google Shape;8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42385" y="1622685"/>
            <a:ext cx="4373340" cy="262885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/>
          <p:nvPr/>
        </p:nvSpPr>
        <p:spPr>
          <a:xfrm>
            <a:off x="3361775" y="-2232200"/>
            <a:ext cx="9197700" cy="5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/>
        </p:nvSpPr>
        <p:spPr>
          <a:xfrm>
            <a:off x="205700" y="1341250"/>
            <a:ext cx="3142200" cy="952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lnSpc>
                <a:spcPct val="90000"/>
              </a:lnSpc>
              <a:spcBef>
                <a:spcPts val="800"/>
              </a:spcBef>
            </a:pPr>
            <a:r>
              <a:rPr lang="es-ES" sz="16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La confianza significa estar seguro de que puedes confiar en alguien o en algo.</a:t>
            </a:r>
            <a:endParaRPr sz="1050" b="1" dirty="0"/>
          </a:p>
        </p:txBody>
      </p:sp>
      <p:sp>
        <p:nvSpPr>
          <p:cNvPr id="91" name="Google Shape;91;p14"/>
          <p:cNvSpPr txBox="1"/>
          <p:nvPr/>
        </p:nvSpPr>
        <p:spPr>
          <a:xfrm>
            <a:off x="151925" y="2531020"/>
            <a:ext cx="3629700" cy="1877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/>
            <a:r>
              <a:rPr lang="de" sz="4000" dirty="0">
                <a:latin typeface="Aleo"/>
                <a:ea typeface="Aleo"/>
                <a:cs typeface="Aleo"/>
                <a:sym typeface="Aleo"/>
              </a:rPr>
              <a:t>👨🏾</a:t>
            </a:r>
            <a:r>
              <a:rPr lang="de" dirty="0">
                <a:latin typeface="Aleo"/>
                <a:ea typeface="Aleo"/>
                <a:cs typeface="Aleo"/>
                <a:sym typeface="Aleo"/>
              </a:rPr>
              <a:t>
</a:t>
            </a:r>
            <a:br>
              <a:rPr lang="de" dirty="0">
                <a:latin typeface="Aleo"/>
                <a:ea typeface="Aleo"/>
                <a:cs typeface="Aleo"/>
                <a:sym typeface="Aleo"/>
              </a:rPr>
            </a:br>
            <a:r>
              <a:rPr lang="de" dirty="0">
                <a:latin typeface="Aleo"/>
                <a:ea typeface="Aleo"/>
                <a:cs typeface="Aleo"/>
                <a:sym typeface="Aleo"/>
              </a:rPr>
              <a:t>"</a:t>
            </a:r>
            <a:r>
              <a:rPr lang="es-ES" dirty="0">
                <a:latin typeface="Aleo"/>
                <a:ea typeface="Aleo"/>
                <a:cs typeface="Aleo"/>
                <a:sym typeface="Aleo"/>
              </a:rPr>
              <a:t>Antes no tenía mucha fe en la política, pero ahora no tengo ninguna."
(Participante de los grupos focales </a:t>
            </a:r>
            <a:r>
              <a:rPr lang="es-ES" dirty="0" err="1">
                <a:latin typeface="Aleo"/>
                <a:ea typeface="Aleo"/>
                <a:cs typeface="Aleo"/>
                <a:sym typeface="Aleo"/>
              </a:rPr>
              <a:t>ActEU</a:t>
            </a:r>
            <a:r>
              <a:rPr lang="es-ES" dirty="0">
                <a:latin typeface="Aleo"/>
                <a:ea typeface="Aleo"/>
                <a:cs typeface="Aleo"/>
                <a:sym typeface="Aleo"/>
              </a:rPr>
              <a:t> - Francia)</a:t>
            </a:r>
            <a:endParaRPr sz="1300" dirty="0"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lvl="0"/>
            <a:r>
              <a:rPr lang="es-ES" dirty="0" err="1"/>
              <a:t>Insights</a:t>
            </a:r>
            <a:r>
              <a:rPr lang="es-ES" dirty="0"/>
              <a:t>: ¿Qué significa la confianza?</a:t>
            </a:r>
            <a:endParaRPr dirty="0"/>
          </a:p>
        </p:txBody>
      </p:sp>
      <p:pic>
        <p:nvPicPr>
          <p:cNvPr id="93" name="Google Shape;9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81625" y="1341255"/>
            <a:ext cx="5107275" cy="3070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/>
        </p:nvSpPr>
        <p:spPr>
          <a:xfrm>
            <a:off x="3732150" y="3647000"/>
            <a:ext cx="1679700" cy="550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de" sz="1900" b="1" dirty="0" err="1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Confianza</a:t>
            </a:r>
            <a:endParaRPr dirty="0"/>
          </a:p>
        </p:txBody>
      </p:sp>
      <p:sp>
        <p:nvSpPr>
          <p:cNvPr id="99" name="Google Shape;99;p15"/>
          <p:cNvSpPr txBox="1"/>
          <p:nvPr/>
        </p:nvSpPr>
        <p:spPr>
          <a:xfrm>
            <a:off x="589625" y="1235675"/>
            <a:ext cx="2205600" cy="813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  <a:spcBef>
                <a:spcPts val="800"/>
              </a:spcBef>
            </a:pPr>
            <a:r>
              <a:rPr lang="es-ES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Grupo 1: Representación</a:t>
            </a:r>
            <a:endParaRPr dirty="0"/>
          </a:p>
        </p:txBody>
      </p:sp>
      <p:sp>
        <p:nvSpPr>
          <p:cNvPr id="100" name="Google Shape;100;p15"/>
          <p:cNvSpPr txBox="1"/>
          <p:nvPr/>
        </p:nvSpPr>
        <p:spPr>
          <a:xfrm>
            <a:off x="6122225" y="1235663"/>
            <a:ext cx="2205600" cy="813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  <a:spcBef>
                <a:spcPts val="800"/>
              </a:spcBef>
            </a:pPr>
            <a:r>
              <a:rPr lang="es-ES" sz="19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Grupo 2: Participación</a:t>
            </a:r>
            <a:endParaRPr dirty="0"/>
          </a:p>
        </p:txBody>
      </p:sp>
      <p:sp>
        <p:nvSpPr>
          <p:cNvPr id="101" name="Google Shape;101;p15"/>
          <p:cNvSpPr txBox="1"/>
          <p:nvPr/>
        </p:nvSpPr>
        <p:spPr>
          <a:xfrm>
            <a:off x="192425" y="1914400"/>
            <a:ext cx="3000000" cy="1553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  <a:spcBef>
                <a:spcPts val="800"/>
              </a:spcBef>
            </a:pP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Defender y hacer visibles ciertos grupos.
Los representados deben ser capaces de identificarse con las acciones de quienes los representan.</a:t>
            </a:r>
            <a:endParaRPr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102" name="Google Shape;102;p15"/>
          <p:cNvSpPr txBox="1"/>
          <p:nvPr/>
        </p:nvSpPr>
        <p:spPr>
          <a:xfrm>
            <a:off x="5601275" y="1914400"/>
            <a:ext cx="3247500" cy="19605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  <a:spcBef>
                <a:spcPts val="800"/>
              </a:spcBef>
            </a:pPr>
            <a:r>
              <a:rPr lang="es-ES" sz="1300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La participación política describe la actividad de los ciudadanos que voluntariamente desean ejercer influencia en la política.
Votación, protestas (legales e ilegales), trabajo partidista, activismo, campañas electorales, peticiones (violencia política)</a:t>
            </a:r>
            <a:endParaRPr sz="13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marL="0" lvl="0" indent="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sz="1500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103" name="Google Shape;103;p15"/>
          <p:cNvSpPr txBox="1"/>
          <p:nvPr/>
        </p:nvSpPr>
        <p:spPr>
          <a:xfrm>
            <a:off x="2983325" y="3961200"/>
            <a:ext cx="3000000" cy="868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  <a:spcBef>
                <a:spcPts val="800"/>
              </a:spcBef>
            </a:pP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Confiar significa poder estar seguro de que puedes confiar en alguien o en algo.</a:t>
            </a:r>
            <a:endParaRPr sz="900" dirty="0"/>
          </a:p>
        </p:txBody>
      </p:sp>
      <p:sp>
        <p:nvSpPr>
          <p:cNvPr id="104" name="Google Shape;104;p15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lvl="0"/>
            <a:r>
              <a:rPr lang="es-ES" dirty="0"/>
              <a:t>Laboratorio de Democracia Juvenil</a:t>
            </a:r>
            <a:endParaRPr dirty="0"/>
          </a:p>
        </p:txBody>
      </p:sp>
      <p:sp>
        <p:nvSpPr>
          <p:cNvPr id="105" name="Google Shape;105;p15"/>
          <p:cNvSpPr/>
          <p:nvPr/>
        </p:nvSpPr>
        <p:spPr>
          <a:xfrm rot="5400000">
            <a:off x="4424225" y="-439750"/>
            <a:ext cx="118200" cy="80553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 txBox="1"/>
          <p:nvPr/>
        </p:nvSpPr>
        <p:spPr>
          <a:xfrm>
            <a:off x="475798" y="1705825"/>
            <a:ext cx="3812100" cy="263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spcBef>
                <a:spcPts val="800"/>
              </a:spcBef>
            </a:pPr>
            <a:r>
              <a:rPr lang="es-ES" b="1" i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Recomendaciones para responsables políticos
</a:t>
            </a:r>
            <a:r>
              <a:rPr lang="es-ES" i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Recomendaciones concretas y/o ejemplos de cómo deberían actuar los políticos y/o qué políticas deberían implementarse para abordar los problemas de:
Representación
Participación
Confianza</a:t>
            </a:r>
            <a:endParaRPr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111" name="Google Shape;111;p16"/>
          <p:cNvSpPr txBox="1">
            <a:spLocks noGrp="1"/>
          </p:cNvSpPr>
          <p:nvPr>
            <p:ph type="title"/>
          </p:nvPr>
        </p:nvSpPr>
        <p:spPr>
          <a:xfrm>
            <a:off x="361950" y="109305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lvl="0"/>
            <a:r>
              <a:rPr lang="es-ES" dirty="0"/>
              <a:t>Lo que queremos de ti</a:t>
            </a:r>
            <a:endParaRPr dirty="0"/>
          </a:p>
        </p:txBody>
      </p:sp>
      <p:sp>
        <p:nvSpPr>
          <p:cNvPr id="112" name="Google Shape;112;p16"/>
          <p:cNvSpPr txBox="1"/>
          <p:nvPr/>
        </p:nvSpPr>
        <p:spPr>
          <a:xfrm>
            <a:off x="4856102" y="1705825"/>
            <a:ext cx="3812100" cy="3061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lnSpc>
                <a:spcPct val="90000"/>
              </a:lnSpc>
              <a:spcBef>
                <a:spcPts val="800"/>
              </a:spcBef>
            </a:pPr>
            <a:r>
              <a:rPr lang="es-ES" b="1" i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Recomendaciones para la educación política</a:t>
            </a:r>
          </a:p>
          <a:p>
            <a:pPr lvl="0" algn="ctr">
              <a:lnSpc>
                <a:spcPct val="90000"/>
              </a:lnSpc>
              <a:spcBef>
                <a:spcPts val="800"/>
              </a:spcBef>
            </a:pPr>
            <a:endParaRPr b="1" i="1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  <a:p>
            <a:pPr lvl="0" algn="ctr">
              <a:lnSpc>
                <a:spcPct val="90000"/>
              </a:lnSpc>
            </a:pP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Recomendaciones concretas y/o ejemplos sobre qué herramientas debería utilizar el sector educativo o cómo debería cambiar la educación para abordar los problemas de:</a:t>
            </a:r>
          </a:p>
          <a:p>
            <a:pPr lvl="0" algn="ctr"/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
</a:t>
            </a:r>
            <a:r>
              <a:rPr lang="es-ES" i="1" dirty="0">
                <a:solidFill>
                  <a:schemeClr val="dk1"/>
                </a:solidFill>
                <a:latin typeface="Aleo"/>
                <a:sym typeface="Aleo"/>
              </a:rPr>
              <a:t>Representación</a:t>
            </a:r>
          </a:p>
          <a:p>
            <a:pPr lvl="0" algn="ctr"/>
            <a:r>
              <a:rPr lang="es-ES" i="1" dirty="0">
                <a:solidFill>
                  <a:schemeClr val="dk1"/>
                </a:solidFill>
                <a:latin typeface="Aleo"/>
                <a:sym typeface="Aleo"/>
              </a:rPr>
              <a:t>
Participación</a:t>
            </a:r>
          </a:p>
          <a:p>
            <a:pPr lvl="0" algn="ctr"/>
            <a:r>
              <a:rPr lang="es-ES" i="1" dirty="0">
                <a:solidFill>
                  <a:schemeClr val="dk1"/>
                </a:solidFill>
                <a:latin typeface="Aleo"/>
                <a:sym typeface="Aleo"/>
              </a:rPr>
              <a:t>
Confianza</a:t>
            </a:r>
            <a:r>
              <a:rPr lang="es-ES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
</a:t>
            </a:r>
            <a:endParaRPr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  <p:sp>
        <p:nvSpPr>
          <p:cNvPr id="113" name="Google Shape;113;p16"/>
          <p:cNvSpPr txBox="1"/>
          <p:nvPr/>
        </p:nvSpPr>
        <p:spPr>
          <a:xfrm>
            <a:off x="83250" y="1290325"/>
            <a:ext cx="89775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/>
            <a:r>
              <a:rPr lang="es-ES" sz="1500" b="1" dirty="0">
                <a:solidFill>
                  <a:schemeClr val="dk1"/>
                </a:solidFill>
                <a:latin typeface="Aleo"/>
                <a:ea typeface="Aleo"/>
                <a:cs typeface="Aleo"/>
                <a:sym typeface="Aleo"/>
              </a:rPr>
              <a:t>Imagina que podrías asesorar a los responsables políticos</a:t>
            </a:r>
            <a:endParaRPr sz="1500" b="1" dirty="0">
              <a:solidFill>
                <a:schemeClr val="dk1"/>
              </a:solidFill>
              <a:latin typeface="Aleo"/>
              <a:ea typeface="Aleo"/>
              <a:cs typeface="Aleo"/>
              <a:sym typeface="Ale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sign_ActEU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593</Words>
  <Application>Microsoft Office PowerPoint</Application>
  <PresentationFormat>Bildschirmpräsentation (16:9)</PresentationFormat>
  <Paragraphs>49</Paragraphs>
  <Slides>10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Aleo ExtraLight</vt:lpstr>
      <vt:lpstr>Arial</vt:lpstr>
      <vt:lpstr>Aleo</vt:lpstr>
      <vt:lpstr>Calibri</vt:lpstr>
      <vt:lpstr>Design_ActEU</vt:lpstr>
      <vt:lpstr>ActEU - Laboratorio de Democracia Juvenil (Añadir ubicación)
(Añadir fecha)</vt:lpstr>
      <vt:lpstr>Laboratorio de Democracia Juvenil</vt:lpstr>
      <vt:lpstr>Laboratorio de Democracia Juvenil</vt:lpstr>
      <vt:lpstr>Primeras impresiones</vt:lpstr>
      <vt:lpstr>Insights: ¿Qué significa la representación?</vt:lpstr>
      <vt:lpstr>Insights: ¿Qué significa participar?</vt:lpstr>
      <vt:lpstr>Insights: ¿Qué significa la confianza?</vt:lpstr>
      <vt:lpstr>Laboratorio de Democracia Juvenil</vt:lpstr>
      <vt:lpstr>Lo que queremos de ti</vt:lpstr>
      <vt:lpstr>Laboratorio de Democracia Juvenil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ActEU -   Youth  Democracy  Lab  (Add location) (Add date)</dc:title>
  <dc:creator>Jonas Rexrodt</dc:creator>
  <cp:lastModifiedBy>Jonas Rexrodt</cp:lastModifiedBy>
  <cp:revision>3</cp:revision>
  <dcterms:modified xsi:type="dcterms:W3CDTF">2026-05-19T20:30:43Z</dcterms:modified>
</cp:coreProperties>
</file>