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  <p:sldId id="262" r:id="rId9"/>
    <p:sldId id="269" r:id="rId10"/>
    <p:sldId id="268" r:id="rId11"/>
    <p:sldId id="263" r:id="rId12"/>
    <p:sldId id="264" r:id="rId13"/>
    <p:sldId id="266" r:id="rId14"/>
  </p:sldIdLst>
  <p:sldSz cx="9144000" cy="5143500" type="screen16x9"/>
  <p:notesSz cx="7099300" cy="10234613"/>
  <p:embeddedFontLst>
    <p:embeddedFont>
      <p:font typeface="Aleo" panose="00000500000000000000" pitchFamily="2" charset="-18"/>
      <p:regular r:id="rId16"/>
      <p:bold r:id="rId17"/>
      <p:italic r:id="rId18"/>
      <p:boldItalic r:id="rId19"/>
    </p:embeddedFont>
    <p:embeddedFont>
      <p:font typeface="Aleo ExtraLight" panose="020B0604020202020204" charset="-18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53" d="100"/>
          <a:sy n="153" d="100"/>
        </p:scale>
        <p:origin x="336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41288" y="768350"/>
            <a:ext cx="6818312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32" tIns="99032" rIns="99032" bIns="99032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g28f871c9d51_3_3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  <p:sp>
        <p:nvSpPr>
          <p:cNvPr id="40" name="Google Shape;40;g28f871c9d51_3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752CC86D-7FEA-F5AE-9F09-B6E178039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f87fd6f12_0_0:notes">
            <a:extLst>
              <a:ext uri="{FF2B5EF4-FFF2-40B4-BE49-F238E27FC236}">
                <a16:creationId xmlns:a16="http://schemas.microsoft.com/office/drawing/2014/main" id="{BCA982FB-427C-9583-CB31-6E32BB7154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f87fd6f12_0_0:notes">
            <a:extLst>
              <a:ext uri="{FF2B5EF4-FFF2-40B4-BE49-F238E27FC236}">
                <a16:creationId xmlns:a16="http://schemas.microsoft.com/office/drawing/2014/main" id="{90D8BBE2-8F5F-8694-3AC5-AEA48937EB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6467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8f87fd6f12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8f87fd6f12_0_6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e8a9e6bc6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e8a9e6bc67_0_1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e5bf07a61a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e5bf07a61a_2_11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28f87fd6f12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28f87fd6f12_0_5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e5bf07a61a_0_1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e5bf07a61a_0_1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e5bf07a61a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e5bf07a61a_0_162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e5bf07a61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e5bf07a61a_0_3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f87fd6f1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f87fd6f12_0_1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pl"/>
              <a:t>Głowa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>
          <a:extLst>
            <a:ext uri="{FF2B5EF4-FFF2-40B4-BE49-F238E27FC236}">
              <a16:creationId xmlns:a16="http://schemas.microsoft.com/office/drawing/2014/main" id="{58216091-A80D-1663-143A-6201A7CFA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8f87fd6f12_0_10:notes">
            <a:extLst>
              <a:ext uri="{FF2B5EF4-FFF2-40B4-BE49-F238E27FC236}">
                <a16:creationId xmlns:a16="http://schemas.microsoft.com/office/drawing/2014/main" id="{91D4AF6D-007B-4762-1252-AFFBD084E1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8f87fd6f12_0_10:notes">
            <a:extLst>
              <a:ext uri="{FF2B5EF4-FFF2-40B4-BE49-F238E27FC236}">
                <a16:creationId xmlns:a16="http://schemas.microsoft.com/office/drawing/2014/main" id="{830D4408-41F4-4697-BE7A-7FE27B39721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r>
              <a:rPr lang="pl"/>
              <a:t>Głowa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70313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f87fd6f1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f87fd6f12_0_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>
          <a:extLst>
            <a:ext uri="{FF2B5EF4-FFF2-40B4-BE49-F238E27FC236}">
              <a16:creationId xmlns:a16="http://schemas.microsoft.com/office/drawing/2014/main" id="{F48867AD-1D89-5053-C259-3142D438D7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28f87fd6f12_0_0:notes">
            <a:extLst>
              <a:ext uri="{FF2B5EF4-FFF2-40B4-BE49-F238E27FC236}">
                <a16:creationId xmlns:a16="http://schemas.microsoft.com/office/drawing/2014/main" id="{CD329625-844E-A92B-7E61-423B33426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28f87fd6f12_0_0:notes">
            <a:extLst>
              <a:ext uri="{FF2B5EF4-FFF2-40B4-BE49-F238E27FC236}">
                <a16:creationId xmlns:a16="http://schemas.microsoft.com/office/drawing/2014/main" id="{28130EEE-F39A-A1E8-41A1-7F1D630E54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spcFirstLastPara="1" wrap="square" lIns="99032" tIns="99032" rIns="99032" bIns="9903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3649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titel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5400000">
            <a:off x="2234228" y="1328253"/>
            <a:ext cx="5143500" cy="2487000"/>
          </a:xfrm>
          <a:prstGeom prst="rtTriangle">
            <a:avLst/>
          </a:prstGeom>
          <a:solidFill>
            <a:srgbClr val="8B040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-19050" y="0"/>
            <a:ext cx="3581400" cy="5143500"/>
          </a:xfrm>
          <a:prstGeom prst="rect">
            <a:avLst/>
          </a:prstGeom>
          <a:solidFill>
            <a:srgbClr val="8B040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132036" y="508397"/>
            <a:ext cx="47544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eo"/>
              <a:buNone/>
              <a:defRPr sz="4500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5238750" y="2108597"/>
            <a:ext cx="3218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Aleo"/>
                <a:ea typeface="Aleo"/>
                <a:cs typeface="Aleo"/>
                <a:sym typeface="Ale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6" name="Google Shape;16;p2" descr="Ein Bild, das Text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69867" y="191382"/>
            <a:ext cx="2742100" cy="575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el">
  <p:cSld name="subtitel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0"/>
            <a:ext cx="9216300" cy="4427100"/>
          </a:xfrm>
          <a:prstGeom prst="rect">
            <a:avLst/>
          </a:prstGeom>
          <a:solidFill>
            <a:srgbClr val="8B040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ctrTitle"/>
          </p:nvPr>
        </p:nvSpPr>
        <p:spPr>
          <a:xfrm>
            <a:off x="1036582" y="358624"/>
            <a:ext cx="7070700" cy="18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Aleo"/>
              <a:buNone/>
              <a:defRPr sz="5400" b="1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2962739" y="2447555"/>
            <a:ext cx="32184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1">
                <a:solidFill>
                  <a:schemeClr val="lt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0" y="-7454"/>
            <a:ext cx="9144000" cy="1212900"/>
          </a:xfrm>
          <a:prstGeom prst="rect">
            <a:avLst/>
          </a:prstGeom>
          <a:solidFill>
            <a:srgbClr val="8B040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eo"/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61950" y="1385887"/>
            <a:ext cx="78867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6739"/>
              </a:buClr>
              <a:buSzPts val="2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001551" y="4744692"/>
            <a:ext cx="84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-7454"/>
            <a:ext cx="9144000" cy="1212900"/>
          </a:xfrm>
          <a:prstGeom prst="rect">
            <a:avLst/>
          </a:prstGeom>
          <a:solidFill>
            <a:srgbClr val="8B040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eo"/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4001551" y="4744692"/>
            <a:ext cx="84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&amp; 2 content">
  <p:cSld name="titel &amp; 2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9144000" cy="1212900"/>
          </a:xfrm>
          <a:prstGeom prst="rect">
            <a:avLst/>
          </a:prstGeom>
          <a:solidFill>
            <a:srgbClr val="8B040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eo"/>
              <a:buNone/>
              <a:defRPr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361950" y="1385887"/>
            <a:ext cx="35073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6739"/>
              </a:buClr>
              <a:buSzPts val="2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sldNum" idx="12"/>
          </p:nvPr>
        </p:nvSpPr>
        <p:spPr>
          <a:xfrm>
            <a:off x="4001551" y="4744692"/>
            <a:ext cx="84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741445" y="1385887"/>
            <a:ext cx="35073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C6739"/>
              </a:buClr>
              <a:buSzPts val="21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>
            <a:spLocks noGrp="1"/>
          </p:cNvSpPr>
          <p:nvPr>
            <p:ph type="sldNum" idx="12"/>
          </p:nvPr>
        </p:nvSpPr>
        <p:spPr>
          <a:xfrm>
            <a:off x="4001551" y="4744692"/>
            <a:ext cx="84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1950" y="266389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leo"/>
              <a:buNone/>
              <a:defRPr sz="33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1950" y="1385887"/>
            <a:ext cx="7886700" cy="27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001551" y="4744692"/>
            <a:ext cx="8499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leo"/>
                <a:ea typeface="Aleo"/>
                <a:cs typeface="Aleo"/>
                <a:sym typeface="Ale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  <p:pic>
        <p:nvPicPr>
          <p:cNvPr id="9" name="Google Shape;9;p1" descr="Ein Bild, das Logo enthält.&#10;&#10;Automatisch generierte Beschreibung"/>
          <p:cNvPicPr preferRelativeResize="0"/>
          <p:nvPr/>
        </p:nvPicPr>
        <p:blipFill rotWithShape="1">
          <a:blip r:embed="rId8">
            <a:alphaModFix/>
          </a:blip>
          <a:srcRect t="10805" b="24934"/>
          <a:stretch/>
        </p:blipFill>
        <p:spPr>
          <a:xfrm>
            <a:off x="5943600" y="4426592"/>
            <a:ext cx="3200401" cy="716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 descr="Ein Bild, das Text enthält.&#10;&#10;Automatisch generierte Beschreibu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5721" y="4513637"/>
            <a:ext cx="3002280" cy="629864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eddeutsche.de/thema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ueddeutsche.de/thema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ctrTitle"/>
          </p:nvPr>
        </p:nvSpPr>
        <p:spPr>
          <a:xfrm>
            <a:off x="-340175" y="192599"/>
            <a:ext cx="4996800" cy="453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eo"/>
              <a:buNone/>
            </a:pPr>
            <a:r>
              <a:rPr lang="pl" dirty="0"/>
              <a:t>ActEU - </a:t>
            </a:r>
            <a:br>
              <a:rPr lang="de" dirty="0"/>
            </a:br>
            <a:r>
              <a:rPr lang="pl-PL" dirty="0"/>
              <a:t>Laboratorium Demokracji Młodych</a:t>
            </a:r>
            <a:r>
              <a:rPr lang="pl" dirty="0"/>
              <a:t> </a:t>
            </a: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eo"/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eo"/>
              <a:buNone/>
            </a:pPr>
            <a:r>
              <a:rPr lang="pl-PL" sz="2377" dirty="0"/>
              <a:t>(podaj miejsce)</a:t>
            </a:r>
            <a:endParaRPr sz="2377"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Aleo"/>
              <a:buNone/>
            </a:pPr>
            <a:r>
              <a:rPr lang="pl" sz="2377" dirty="0"/>
              <a:t>(</a:t>
            </a:r>
            <a:r>
              <a:rPr lang="pl-PL" sz="2377" dirty="0"/>
              <a:t>podaj </a:t>
            </a:r>
            <a:r>
              <a:rPr lang="pl-PL" sz="2377" dirty="0" err="1"/>
              <a:t>date</a:t>
            </a:r>
            <a:r>
              <a:rPr lang="pl" sz="2377" dirty="0"/>
              <a:t>)</a:t>
            </a:r>
            <a:br>
              <a:rPr lang="de" sz="2377" dirty="0"/>
            </a:br>
            <a:endParaRPr sz="2377" dirty="0"/>
          </a:p>
        </p:txBody>
      </p:sp>
      <p:sp>
        <p:nvSpPr>
          <p:cNvPr id="43" name="Google Shape;43;p8"/>
          <p:cNvSpPr txBox="1"/>
          <p:nvPr/>
        </p:nvSpPr>
        <p:spPr>
          <a:xfrm>
            <a:off x="5213225" y="1855950"/>
            <a:ext cx="3474300" cy="1181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Reprezentacja, uczestnictwo</a:t>
            </a:r>
            <a:br>
              <a:rPr lang="pl" sz="18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8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 i zaufanie w Europie</a:t>
            </a:r>
            <a:endParaRPr sz="18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8139C70D-81FB-219F-F31A-175044CF6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>
            <a:extLst>
              <a:ext uri="{FF2B5EF4-FFF2-40B4-BE49-F238E27FC236}">
                <a16:creationId xmlns:a16="http://schemas.microsoft.com/office/drawing/2014/main" id="{83DCEAF8-1BB6-0EE0-A8DC-980A6EC0CEB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2985099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Znaczenie zaufania</a:t>
            </a: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9B42F7-AEEE-EF57-154F-1A881E4F9FB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289" t="4025" r="3438" b="4067"/>
          <a:stretch/>
        </p:blipFill>
        <p:spPr>
          <a:xfrm>
            <a:off x="2432648" y="0"/>
            <a:ext cx="6711351" cy="4419355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10627F7F-0475-2F40-1169-C904D647812C}"/>
              </a:ext>
            </a:extLst>
          </p:cNvPr>
          <p:cNvSpPr/>
          <p:nvPr/>
        </p:nvSpPr>
        <p:spPr>
          <a:xfrm>
            <a:off x="5538160" y="3096883"/>
            <a:ext cx="319178" cy="3105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08644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/>
        </p:nvSpPr>
        <p:spPr>
          <a:xfrm>
            <a:off x="3732150" y="3647000"/>
            <a:ext cx="1679700" cy="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Zaufanie</a:t>
            </a:r>
            <a:endParaRPr/>
          </a:p>
        </p:txBody>
      </p:sp>
      <p:sp>
        <p:nvSpPr>
          <p:cNvPr id="99" name="Google Shape;99;p15"/>
          <p:cNvSpPr txBox="1"/>
          <p:nvPr/>
        </p:nvSpPr>
        <p:spPr>
          <a:xfrm>
            <a:off x="589625" y="1235675"/>
            <a:ext cx="2205600" cy="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Grupa 1: Reprezentacja</a:t>
            </a:r>
            <a:endParaRPr/>
          </a:p>
        </p:txBody>
      </p:sp>
      <p:sp>
        <p:nvSpPr>
          <p:cNvPr id="100" name="Google Shape;100;p15"/>
          <p:cNvSpPr txBox="1"/>
          <p:nvPr/>
        </p:nvSpPr>
        <p:spPr>
          <a:xfrm>
            <a:off x="6122225" y="1235663"/>
            <a:ext cx="2205600" cy="813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9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Grupa 2: </a:t>
            </a:r>
            <a:br>
              <a:rPr lang="pl" sz="19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9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Uczestnictwo</a:t>
            </a:r>
            <a:endParaRPr dirty="0"/>
          </a:p>
        </p:txBody>
      </p:sp>
      <p:sp>
        <p:nvSpPr>
          <p:cNvPr id="101" name="Google Shape;101;p15"/>
          <p:cNvSpPr txBox="1"/>
          <p:nvPr/>
        </p:nvSpPr>
        <p:spPr>
          <a:xfrm>
            <a:off x="192425" y="1914400"/>
            <a:ext cx="3000000" cy="1553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Stawanie w obronie kogoś </a:t>
            </a:r>
            <a:b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i zwiększanie widoczności grup.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Osoby reprezentowane muszą być w stanie utożsamić się z działaniami osób je reprezentujących.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5601275" y="1914400"/>
            <a:ext cx="3247500" cy="2118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3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Udział w życiu politycznym to aktywność obywateli, którzy dobrowolnie chcą wywierać wpływ na politykę publiczną.</a:t>
            </a:r>
            <a:endParaRPr sz="12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0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Głosowanie, protesty (legalne i nielegalne), praca partyjna, aktywizm, kampanie wyborcze, petycje </a:t>
            </a:r>
            <a:br>
              <a:rPr lang="de" sz="10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0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(przemoc polityczna).</a:t>
            </a:r>
            <a:endParaRPr sz="10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5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2983325" y="3961200"/>
            <a:ext cx="3000000" cy="76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Zaufanie oznacza pewność, że można polegać na kimś lub czymś.</a:t>
            </a:r>
            <a:endParaRPr sz="900"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Laboratorium Demokracji Młodych</a:t>
            </a:r>
            <a:endParaRPr dirty="0"/>
          </a:p>
        </p:txBody>
      </p:sp>
      <p:sp>
        <p:nvSpPr>
          <p:cNvPr id="105" name="Google Shape;105;p15"/>
          <p:cNvSpPr/>
          <p:nvPr/>
        </p:nvSpPr>
        <p:spPr>
          <a:xfrm rot="5400000">
            <a:off x="4424225" y="-439750"/>
            <a:ext cx="118200" cy="8055300"/>
          </a:xfrm>
          <a:prstGeom prst="rightBrace">
            <a:avLst>
              <a:gd name="adj1" fmla="val 50000"/>
              <a:gd name="adj2" fmla="val 5000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6"/>
          <p:cNvSpPr txBox="1"/>
          <p:nvPr/>
        </p:nvSpPr>
        <p:spPr>
          <a:xfrm>
            <a:off x="0" y="1757120"/>
            <a:ext cx="4468484" cy="263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b="1" i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Zalecenia dla decydentów politycznych</a:t>
            </a:r>
            <a:endParaRPr b="1" i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Konkretne zalecenia i/lub przykłady tego, jak politycy powinni działać i/lub jakie strategie należy wdrożyć, aby </a:t>
            </a:r>
            <a:br>
              <a:rPr lang="de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rozwiązać problemy z: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Reprezentacją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Uczestnictwem</a:t>
            </a: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Zaufaniem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Czego od Ciebie chcemy?</a:t>
            </a:r>
            <a:endParaRPr dirty="0"/>
          </a:p>
        </p:txBody>
      </p:sp>
      <p:sp>
        <p:nvSpPr>
          <p:cNvPr id="112" name="Google Shape;112;p16"/>
          <p:cNvSpPr txBox="1"/>
          <p:nvPr/>
        </p:nvSpPr>
        <p:spPr>
          <a:xfrm>
            <a:off x="4675518" y="1757120"/>
            <a:ext cx="4293355" cy="2739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b="1" i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Rekomendacje dotyczące edukacji politycznej</a:t>
            </a:r>
            <a:endParaRPr b="1" i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Konkretne rekomendacje i/lub przykłady narzędzi, jakich powinien używać sektor edukacyjny, lub sposobów, w jakie edukacja powinna się zmieniać, aby rozwiązywać problemy z: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Reprezentacją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Uczestnictwem</a:t>
            </a: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Zaufaniem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Demokracją</a:t>
            </a:r>
            <a:endParaRPr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83250" y="1290325"/>
            <a:ext cx="8977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Chcemy stworzyć zestawy narzędzi dla polityków i edukatorów, które będą bazować na waszych rekomendacjach!</a:t>
            </a:r>
            <a:endParaRPr sz="1500" b="1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Laboratorium Demokracji Młodych</a:t>
            </a:r>
            <a:endParaRPr dirty="0"/>
          </a:p>
        </p:txBody>
      </p:sp>
      <p:sp>
        <p:nvSpPr>
          <p:cNvPr id="125" name="Google Shape;125;p18"/>
          <p:cNvSpPr txBox="1"/>
          <p:nvPr/>
        </p:nvSpPr>
        <p:spPr>
          <a:xfrm>
            <a:off x="2438725" y="4762475"/>
            <a:ext cx="45864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800">
                <a:solidFill>
                  <a:schemeClr val="dk2"/>
                </a:solidFill>
                <a:latin typeface="Aleo ExtraLight"/>
                <a:ea typeface="Aleo ExtraLight"/>
                <a:cs typeface="Aleo ExtraLight"/>
                <a:sym typeface="Aleo ExtraLight"/>
              </a:rPr>
              <a:t>Bildnachweis: </a:t>
            </a:r>
            <a:r>
              <a:rPr lang="pl" sz="800">
                <a:solidFill>
                  <a:schemeClr val="dk2"/>
                </a:solidFill>
                <a:uFill>
                  <a:noFill/>
                </a:uFill>
                <a:latin typeface="Aleo ExtraLight"/>
                <a:ea typeface="Aleo ExtraLight"/>
                <a:cs typeface="Aleo ExtraLight"/>
                <a:sym typeface="Aleo Extra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https://www.sueddeutsche.de/thema/ </a:t>
            </a:r>
            <a:br>
              <a:rPr lang="de" sz="800">
                <a:solidFill>
                  <a:schemeClr val="dk2"/>
                </a:solidFill>
                <a:latin typeface="Aleo ExtraLight"/>
                <a:ea typeface="Aleo ExtraLight"/>
                <a:cs typeface="Aleo ExtraLight"/>
                <a:sym typeface="Aleo ExtraLight"/>
              </a:rPr>
            </a:br>
            <a:r>
              <a:rPr lang="pl" sz="800">
                <a:solidFill>
                  <a:schemeClr val="dk2"/>
                </a:solidFill>
                <a:latin typeface="Aleo ExtraLight"/>
                <a:ea typeface="Aleo ExtraLight"/>
                <a:cs typeface="Aleo ExtraLight"/>
                <a:sym typeface="Aleo ExtraLight"/>
              </a:rPr>
              <a:t>Democracy_Lab</a:t>
            </a:r>
            <a:endParaRPr sz="800">
              <a:solidFill>
                <a:schemeClr val="dk2"/>
              </a:solidFill>
              <a:latin typeface="Aleo ExtraLight"/>
              <a:ea typeface="Aleo ExtraLight"/>
              <a:cs typeface="Aleo ExtraLight"/>
              <a:sym typeface="Aleo ExtraLigh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1235550" y="2646638"/>
            <a:ext cx="6672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28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Dziękujemy za udział!</a:t>
            </a:r>
            <a:endParaRPr sz="28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Laboratorium Demokracji Młodych</a:t>
            </a:r>
            <a:endParaRPr dirty="0"/>
          </a:p>
        </p:txBody>
      </p:sp>
      <p:sp>
        <p:nvSpPr>
          <p:cNvPr id="49" name="Google Shape;49;p9"/>
          <p:cNvSpPr txBox="1"/>
          <p:nvPr/>
        </p:nvSpPr>
        <p:spPr>
          <a:xfrm>
            <a:off x="4194137" y="1386115"/>
            <a:ext cx="4949863" cy="26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Agenda warsztatów: </a:t>
            </a:r>
            <a:endParaRPr sz="16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(1) Projekt ActEU -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Reprezentacja, uczestnictwo i zaufanie</a:t>
            </a:r>
            <a:br>
              <a:rPr lang="de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  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(2) Sesja pracy grupowej I -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Dyskusja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(3) Sesja pracy grupowej II -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Twoje rekomendacje</a:t>
            </a: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5" name="Google Shape;49;p9">
            <a:extLst>
              <a:ext uri="{FF2B5EF4-FFF2-40B4-BE49-F238E27FC236}">
                <a16:creationId xmlns:a16="http://schemas.microsoft.com/office/drawing/2014/main" id="{4953605C-3024-CB2D-80CA-91578ADE30A8}"/>
              </a:ext>
            </a:extLst>
          </p:cNvPr>
          <p:cNvSpPr txBox="1"/>
          <p:nvPr/>
        </p:nvSpPr>
        <p:spPr>
          <a:xfrm>
            <a:off x="-755726" y="1388104"/>
            <a:ext cx="4949863" cy="2622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Moderują:</a:t>
            </a:r>
            <a:endParaRPr sz="16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45720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8" name="Google Shape;50;p9">
            <a:extLst>
              <a:ext uri="{FF2B5EF4-FFF2-40B4-BE49-F238E27FC236}">
                <a16:creationId xmlns:a16="http://schemas.microsoft.com/office/drawing/2014/main" id="{F5B4EE26-E437-4A56-1929-90AA9425D057}"/>
              </a:ext>
            </a:extLst>
          </p:cNvPr>
          <p:cNvSpPr txBox="1"/>
          <p:nvPr/>
        </p:nvSpPr>
        <p:spPr>
          <a:xfrm>
            <a:off x="285200" y="4095075"/>
            <a:ext cx="12255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Presenter 3</a:t>
            </a:r>
            <a:endParaRPr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9" name="Google Shape;51;p9">
            <a:extLst>
              <a:ext uri="{FF2B5EF4-FFF2-40B4-BE49-F238E27FC236}">
                <a16:creationId xmlns:a16="http://schemas.microsoft.com/office/drawing/2014/main" id="{28AE9463-C811-1BEB-ED38-1D8A3593F06E}"/>
              </a:ext>
            </a:extLst>
          </p:cNvPr>
          <p:cNvSpPr txBox="1"/>
          <p:nvPr/>
        </p:nvSpPr>
        <p:spPr>
          <a:xfrm>
            <a:off x="3258300" y="3267400"/>
            <a:ext cx="13851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Presenter 1</a:t>
            </a:r>
            <a:endParaRPr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0" name="Google Shape;52;p9">
            <a:extLst>
              <a:ext uri="{FF2B5EF4-FFF2-40B4-BE49-F238E27FC236}">
                <a16:creationId xmlns:a16="http://schemas.microsoft.com/office/drawing/2014/main" id="{EB82E197-33CC-6F27-93AD-E2420CE9BE90}"/>
              </a:ext>
            </a:extLst>
          </p:cNvPr>
          <p:cNvSpPr txBox="1"/>
          <p:nvPr/>
        </p:nvSpPr>
        <p:spPr>
          <a:xfrm>
            <a:off x="1814578" y="3676375"/>
            <a:ext cx="1129500" cy="2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Presenter 2</a:t>
            </a:r>
            <a:endParaRPr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11" name="Google Shape;54;p9">
            <a:extLst>
              <a:ext uri="{FF2B5EF4-FFF2-40B4-BE49-F238E27FC236}">
                <a16:creationId xmlns:a16="http://schemas.microsoft.com/office/drawing/2014/main" id="{9FE4F379-22F5-EF2E-AA01-D6C3EC18962C}"/>
              </a:ext>
            </a:extLst>
          </p:cNvPr>
          <p:cNvSpPr txBox="1"/>
          <p:nvPr/>
        </p:nvSpPr>
        <p:spPr>
          <a:xfrm>
            <a:off x="1510600" y="1967600"/>
            <a:ext cx="1884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0" dirty="0">
                <a:solidFill>
                  <a:schemeClr val="dk1"/>
                </a:solidFill>
              </a:rPr>
              <a:t>👤</a:t>
            </a:r>
            <a:endParaRPr dirty="0"/>
          </a:p>
        </p:txBody>
      </p:sp>
      <p:sp>
        <p:nvSpPr>
          <p:cNvPr id="12" name="Google Shape;54;p9">
            <a:extLst>
              <a:ext uri="{FF2B5EF4-FFF2-40B4-BE49-F238E27FC236}">
                <a16:creationId xmlns:a16="http://schemas.microsoft.com/office/drawing/2014/main" id="{C9150735-D03A-261F-0C03-A0D2095DBE81}"/>
              </a:ext>
            </a:extLst>
          </p:cNvPr>
          <p:cNvSpPr txBox="1"/>
          <p:nvPr/>
        </p:nvSpPr>
        <p:spPr>
          <a:xfrm>
            <a:off x="-222011" y="2251450"/>
            <a:ext cx="1884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0" dirty="0">
                <a:solidFill>
                  <a:schemeClr val="dk1"/>
                </a:solidFill>
              </a:rPr>
              <a:t>👤</a:t>
            </a:r>
            <a:endParaRPr dirty="0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DBC530FD-DAFA-7B8B-1E22-0578680B6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004" y="968363"/>
            <a:ext cx="3926164" cy="3206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Laboratorium Demokracji Młodych</a:t>
            </a:r>
            <a:endParaRPr dirty="0"/>
          </a:p>
        </p:txBody>
      </p:sp>
      <p:sp>
        <p:nvSpPr>
          <p:cNvPr id="61" name="Google Shape;61;p10"/>
          <p:cNvSpPr txBox="1"/>
          <p:nvPr/>
        </p:nvSpPr>
        <p:spPr>
          <a:xfrm>
            <a:off x="1834238" y="4762475"/>
            <a:ext cx="52986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800">
                <a:solidFill>
                  <a:schemeClr val="dk2"/>
                </a:solidFill>
                <a:latin typeface="Aleo ExtraLight"/>
                <a:ea typeface="Aleo ExtraLight"/>
                <a:cs typeface="Aleo ExtraLight"/>
                <a:sym typeface="Aleo ExtraLight"/>
              </a:rPr>
              <a:t>Bildnachweis: </a:t>
            </a:r>
            <a:r>
              <a:rPr lang="de" sz="800">
                <a:solidFill>
                  <a:schemeClr val="dk2"/>
                </a:solidFill>
                <a:uFill>
                  <a:noFill/>
                </a:uFill>
                <a:latin typeface="Aleo ExtraLight"/>
                <a:ea typeface="Aleo ExtraLight"/>
                <a:cs typeface="Aleo ExtraLight"/>
                <a:sym typeface="Aleo ExtraLigh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https://www.sueddeutsche.de/thema/</a:t>
            </a:r>
            <a:r>
              <a:rPr lang="de" sz="800">
                <a:solidFill>
                  <a:schemeClr val="dk2"/>
                </a:solidFill>
                <a:latin typeface="Aleo ExtraLight"/>
                <a:ea typeface="Aleo ExtraLight"/>
                <a:cs typeface="Aleo ExtraLight"/>
                <a:sym typeface="Aleo ExtraLight"/>
              </a:rPr>
              <a:t>Democracy_Lab</a:t>
            </a:r>
            <a:endParaRPr sz="800">
              <a:solidFill>
                <a:schemeClr val="dk2"/>
              </a:solidFill>
              <a:latin typeface="Aleo ExtraLight"/>
              <a:ea typeface="Aleo ExtraLight"/>
              <a:cs typeface="Aleo ExtraLight"/>
              <a:sym typeface="Aleo ExtraLight"/>
            </a:endParaRPr>
          </a:p>
        </p:txBody>
      </p:sp>
      <p:sp>
        <p:nvSpPr>
          <p:cNvPr id="62" name="Google Shape;62;p10"/>
          <p:cNvSpPr txBox="1"/>
          <p:nvPr/>
        </p:nvSpPr>
        <p:spPr>
          <a:xfrm>
            <a:off x="1293525" y="1437800"/>
            <a:ext cx="6811200" cy="23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" sz="13900"/>
              <a:t>🗳🧒🏾👨‍🔬</a:t>
            </a:r>
            <a:endParaRPr sz="13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1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Wskaźniki uczestnictwa politycznego</a:t>
            </a:r>
            <a:endParaRPr dirty="0"/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136125" y="1210525"/>
            <a:ext cx="4763400" cy="3498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8B0404"/>
              </a:buClr>
              <a:buSzPts val="1600"/>
              <a:buChar char="❖"/>
            </a:pPr>
            <a:r>
              <a:rPr lang="pl" sz="1500"/>
              <a:t>Głosowałem w demokratycznych wyborach.</a:t>
            </a:r>
            <a:br>
              <a:rPr lang="de" sz="1500"/>
            </a:br>
            <a:endParaRPr sz="15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0404"/>
              </a:buClr>
              <a:buSzPts val="1600"/>
              <a:buChar char="❖"/>
            </a:pPr>
            <a:r>
              <a:rPr lang="pl" sz="1500"/>
              <a:t>Brałem udział w demonstracji.</a:t>
            </a:r>
            <a:br>
              <a:rPr lang="de" sz="1500"/>
            </a:br>
            <a:endParaRPr sz="15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0404"/>
              </a:buClr>
              <a:buSzPts val="1600"/>
              <a:buChar char="❖"/>
            </a:pPr>
            <a:r>
              <a:rPr lang="pl" sz="1500"/>
              <a:t>Podpisałem petycję.</a:t>
            </a:r>
            <a:br>
              <a:rPr lang="de" sz="1500"/>
            </a:br>
            <a:endParaRPr sz="1500"/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0404"/>
              </a:buClr>
              <a:buSzPts val="1600"/>
              <a:buChar char="❖"/>
            </a:pPr>
            <a:r>
              <a:rPr lang="pl" sz="1500"/>
              <a:t>Rozmawiałem z politykiem (na miejscu/cyfrowo).</a:t>
            </a:r>
            <a:endParaRPr sz="1500"/>
          </a:p>
          <a:p>
            <a:pPr marL="0" lvl="0" indent="0" algn="l" rtl="0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body" idx="2"/>
          </p:nvPr>
        </p:nvSpPr>
        <p:spPr>
          <a:xfrm>
            <a:off x="4899525" y="1570675"/>
            <a:ext cx="4061100" cy="2778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0404"/>
              </a:buClr>
              <a:buSzPts val="1500"/>
              <a:buChar char="❖"/>
            </a:pPr>
            <a:r>
              <a:rPr lang="pl" sz="1500"/>
              <a:t>Uważam, że możliwość zaangażowania się młodych ludzi w politykę jest kusząca i dobrze przekazana.</a:t>
            </a:r>
            <a:endParaRPr sz="15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0404"/>
              </a:buClr>
              <a:buSzPts val="1500"/>
              <a:buChar char="❖"/>
            </a:pPr>
            <a:r>
              <a:rPr lang="pl" sz="1500"/>
              <a:t>Wierzę, że mój głos ma znaczenie w wyborach.</a:t>
            </a:r>
            <a:br>
              <a:rPr lang="de" sz="1500"/>
            </a:br>
            <a:endParaRPr sz="1500"/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8B0404"/>
              </a:buClr>
              <a:buSzPts val="1500"/>
              <a:buChar char="❖"/>
            </a:pPr>
            <a:r>
              <a:rPr lang="pl" sz="1500"/>
              <a:t>Czuję się zmotywowany i poinformowany, jeśli chodzi o kwestie polityczne w Europie.</a:t>
            </a:r>
            <a:endParaRPr sz="15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>
            <a:spLocks noGrp="1"/>
          </p:cNvSpPr>
          <p:nvPr>
            <p:ph type="title"/>
          </p:nvPr>
        </p:nvSpPr>
        <p:spPr>
          <a:xfrm>
            <a:off x="361950" y="109300"/>
            <a:ext cx="82062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Co oznacza reprezentacja?</a:t>
            </a:r>
            <a:endParaRPr dirty="0"/>
          </a:p>
        </p:txBody>
      </p:sp>
      <p:sp>
        <p:nvSpPr>
          <p:cNvPr id="75" name="Google Shape;75;p12"/>
          <p:cNvSpPr txBox="1"/>
          <p:nvPr/>
        </p:nvSpPr>
        <p:spPr>
          <a:xfrm>
            <a:off x="296800" y="1507575"/>
            <a:ext cx="2984700" cy="3838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Reprezentacja </a:t>
            </a: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oznacza przede wszystkim </a:t>
            </a:r>
            <a:r>
              <a:rPr lang="pl" sz="16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stawanie w obronie kogoś </a:t>
            </a: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i </a:t>
            </a:r>
            <a:r>
              <a:rPr lang="pl" sz="16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czynienie grupy widoczną </a:t>
            </a: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 kontekście politycznym.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Osoby reprezentowane muszą być w stanie </a:t>
            </a:r>
            <a:r>
              <a:rPr lang="pl" sz="16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utożsamić się z działaniami przedstawicieli</a:t>
            </a:r>
            <a:r>
              <a:rPr lang="pl" sz="16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.</a:t>
            </a:r>
            <a:endParaRPr sz="16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76" name="Google Shape;76;p12"/>
          <p:cNvSpPr txBox="1"/>
          <p:nvPr/>
        </p:nvSpPr>
        <p:spPr>
          <a:xfrm>
            <a:off x="4088800" y="1507575"/>
            <a:ext cx="4479300" cy="2400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4900" dirty="0">
                <a:solidFill>
                  <a:schemeClr val="dk1"/>
                </a:solidFill>
                <a:highlight>
                  <a:schemeClr val="lt1"/>
                </a:highlight>
              </a:rPr>
              <a:t>👩</a:t>
            </a:r>
            <a:br>
              <a:rPr lang="de" i="1" dirty="0">
                <a:latin typeface="Aleo"/>
                <a:ea typeface="Aleo"/>
                <a:cs typeface="Aleo"/>
                <a:sym typeface="Aleo"/>
              </a:rPr>
            </a:br>
            <a:endParaRPr i="1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 dirty="0">
                <a:latin typeface="Aleo"/>
                <a:ea typeface="Aleo"/>
                <a:cs typeface="Aleo"/>
                <a:sym typeface="Aleo"/>
              </a:rPr>
              <a:t>„ </a:t>
            </a:r>
            <a:r>
              <a:rPr lang="pl" i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Wracając do niemieckich polityków UE, to – cóż, mogę powiedzieć: tam są tylko chyba mężczyźni po 45 roku życia. Gdzie jestem tam ja i inne młode kobiety?... Nie widzę siebie jako osoby reprezentowanej</a:t>
            </a:r>
            <a:r>
              <a:rPr lang="pl" i="1" dirty="0">
                <a:latin typeface="Aleo"/>
                <a:ea typeface="Aleo"/>
                <a:cs typeface="Aleo"/>
                <a:sym typeface="Aleo"/>
              </a:rPr>
              <a:t>” </a:t>
            </a:r>
            <a:endParaRPr i="1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 dirty="0">
                <a:latin typeface="Aleo"/>
                <a:ea typeface="Aleo"/>
                <a:cs typeface="Aleo"/>
                <a:sym typeface="Aleo"/>
              </a:rPr>
              <a:t>(uczestniczka naszych grup fokusowych - Niemcy)</a:t>
            </a:r>
            <a:endParaRPr sz="1100" dirty="0">
              <a:latin typeface="Aleo"/>
              <a:ea typeface="Aleo"/>
              <a:cs typeface="Aleo"/>
              <a:sym typeface="Ale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/>
        </p:nvSpPr>
        <p:spPr>
          <a:xfrm>
            <a:off x="146289" y="2716293"/>
            <a:ext cx="2830586" cy="176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4100" dirty="0">
                <a:solidFill>
                  <a:schemeClr val="dk1"/>
                </a:solidFill>
              </a:rPr>
              <a:t>👨</a:t>
            </a:r>
            <a:endParaRPr i="1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 dirty="0">
                <a:latin typeface="Aleo"/>
                <a:ea typeface="Aleo"/>
                <a:cs typeface="Aleo"/>
                <a:sym typeface="Aleo"/>
              </a:rPr>
              <a:t>„Jeśli nie weźmiesz udziału w wyborach, nie możesz niczego zmienić”.</a:t>
            </a:r>
            <a:endParaRPr i="1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dirty="0">
                <a:latin typeface="Aleo"/>
                <a:ea typeface="Aleo"/>
                <a:cs typeface="Aleo"/>
                <a:sym typeface="Aleo"/>
              </a:rPr>
              <a:t>(Uczestnik naszych grup fokusowych – Grecja)</a:t>
            </a:r>
            <a:endParaRPr sz="1000" dirty="0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82" name="Google Shape;82;p13"/>
          <p:cNvSpPr txBox="1"/>
          <p:nvPr/>
        </p:nvSpPr>
        <p:spPr>
          <a:xfrm>
            <a:off x="126509" y="1237188"/>
            <a:ext cx="3430123" cy="169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7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Udział w życiu </a:t>
            </a:r>
            <a:r>
              <a:rPr lang="pl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politycznym to aktywność </a:t>
            </a:r>
            <a:br>
              <a:rPr lang="de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obywateli, którzy dobrowolnie chcą </a:t>
            </a:r>
            <a:br>
              <a:rPr lang="de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wywierać wpływ na politykę publiczną.</a:t>
            </a:r>
            <a:endParaRPr sz="800"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Uczestnictwo polityczne</a:t>
            </a:r>
            <a:endParaRPr dirty="0"/>
          </a:p>
        </p:txBody>
      </p:sp>
      <p:sp>
        <p:nvSpPr>
          <p:cNvPr id="85" name="Google Shape;85;p13"/>
          <p:cNvSpPr txBox="1"/>
          <p:nvPr/>
        </p:nvSpPr>
        <p:spPr>
          <a:xfrm>
            <a:off x="3361775" y="-2232200"/>
            <a:ext cx="919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AC17BEC-30B4-E025-61CE-B3A96B807D9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86"/>
          <a:stretch/>
        </p:blipFill>
        <p:spPr>
          <a:xfrm>
            <a:off x="3660966" y="1237188"/>
            <a:ext cx="5356525" cy="33175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>
          <a:extLst>
            <a:ext uri="{FF2B5EF4-FFF2-40B4-BE49-F238E27FC236}">
              <a16:creationId xmlns:a16="http://schemas.microsoft.com/office/drawing/2014/main" id="{B48510C3-1E75-8122-F3D1-E78EEB746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>
            <a:extLst>
              <a:ext uri="{FF2B5EF4-FFF2-40B4-BE49-F238E27FC236}">
                <a16:creationId xmlns:a16="http://schemas.microsoft.com/office/drawing/2014/main" id="{BFA3D7D8-66FB-6952-4F97-6449041B1C06}"/>
              </a:ext>
            </a:extLst>
          </p:cNvPr>
          <p:cNvSpPr txBox="1"/>
          <p:nvPr/>
        </p:nvSpPr>
        <p:spPr>
          <a:xfrm>
            <a:off x="146289" y="2716293"/>
            <a:ext cx="2830586" cy="1769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4100" dirty="0">
                <a:solidFill>
                  <a:schemeClr val="dk1"/>
                </a:solidFill>
              </a:rPr>
              <a:t>👨</a:t>
            </a:r>
            <a:endParaRPr i="1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i="1" dirty="0">
                <a:latin typeface="Aleo"/>
                <a:ea typeface="Aleo"/>
                <a:cs typeface="Aleo"/>
                <a:sym typeface="Aleo"/>
              </a:rPr>
              <a:t>„Jeśli nie weźmiesz udziału w wyborach, nie możesz niczego zmienić”.</a:t>
            </a:r>
            <a:endParaRPr i="1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000" dirty="0">
                <a:latin typeface="Aleo"/>
                <a:ea typeface="Aleo"/>
                <a:cs typeface="Aleo"/>
                <a:sym typeface="Aleo"/>
              </a:rPr>
              <a:t>(Uczestnik naszych grup fokusowych – Grecja)</a:t>
            </a:r>
            <a:endParaRPr sz="1000" dirty="0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82" name="Google Shape;82;p13">
            <a:extLst>
              <a:ext uri="{FF2B5EF4-FFF2-40B4-BE49-F238E27FC236}">
                <a16:creationId xmlns:a16="http://schemas.microsoft.com/office/drawing/2014/main" id="{93C83963-89FB-4899-00BD-F51388C8AFFC}"/>
              </a:ext>
            </a:extLst>
          </p:cNvPr>
          <p:cNvSpPr txBox="1"/>
          <p:nvPr/>
        </p:nvSpPr>
        <p:spPr>
          <a:xfrm>
            <a:off x="126509" y="1237188"/>
            <a:ext cx="3430123" cy="1699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700" b="1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Udział w życiu </a:t>
            </a:r>
            <a:r>
              <a:rPr lang="pl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politycznym to aktywność </a:t>
            </a:r>
            <a:br>
              <a:rPr lang="de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obywateli, którzy dobrowolnie chcą </a:t>
            </a:r>
            <a:br>
              <a:rPr lang="de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</a:br>
            <a:r>
              <a:rPr lang="pl" sz="1700" dirty="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wywierać wpływ na politykę publiczną.</a:t>
            </a:r>
            <a:endParaRPr sz="800" dirty="0"/>
          </a:p>
        </p:txBody>
      </p:sp>
      <p:sp>
        <p:nvSpPr>
          <p:cNvPr id="83" name="Google Shape;83;p13">
            <a:extLst>
              <a:ext uri="{FF2B5EF4-FFF2-40B4-BE49-F238E27FC236}">
                <a16:creationId xmlns:a16="http://schemas.microsoft.com/office/drawing/2014/main" id="{38CD2B19-B9EB-DD3F-AEE4-FAE918EF52E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3899499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Uczestnictwo polityczne</a:t>
            </a:r>
            <a:endParaRPr dirty="0"/>
          </a:p>
        </p:txBody>
      </p:sp>
      <p:sp>
        <p:nvSpPr>
          <p:cNvPr id="85" name="Google Shape;85;p13">
            <a:extLst>
              <a:ext uri="{FF2B5EF4-FFF2-40B4-BE49-F238E27FC236}">
                <a16:creationId xmlns:a16="http://schemas.microsoft.com/office/drawing/2014/main" id="{137AD674-F205-45D3-67C4-E2A4EF92D597}"/>
              </a:ext>
            </a:extLst>
          </p:cNvPr>
          <p:cNvSpPr txBox="1"/>
          <p:nvPr/>
        </p:nvSpPr>
        <p:spPr>
          <a:xfrm>
            <a:off x="3361775" y="-2232200"/>
            <a:ext cx="9197700" cy="5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Aleo"/>
              <a:ea typeface="Aleo"/>
              <a:cs typeface="Aleo"/>
              <a:sym typeface="Aleo"/>
            </a:endParaRP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DB79DEE7-71F0-693F-7837-5136DC8064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4093" y="-18802"/>
            <a:ext cx="4969907" cy="5123299"/>
          </a:xfrm>
          <a:prstGeom prst="rect">
            <a:avLst/>
          </a:prstGeom>
        </p:spPr>
      </p:pic>
      <p:sp>
        <p:nvSpPr>
          <p:cNvPr id="2" name="Prostokąt: zaokrąglone rogi 1">
            <a:extLst>
              <a:ext uri="{FF2B5EF4-FFF2-40B4-BE49-F238E27FC236}">
                <a16:creationId xmlns:a16="http://schemas.microsoft.com/office/drawing/2014/main" id="{6DBC2DD4-49AE-FE95-A33B-2511F77BA8EC}"/>
              </a:ext>
            </a:extLst>
          </p:cNvPr>
          <p:cNvSpPr/>
          <p:nvPr/>
        </p:nvSpPr>
        <p:spPr>
          <a:xfrm>
            <a:off x="8088694" y="3006121"/>
            <a:ext cx="969046" cy="5652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5911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/>
        </p:nvSpPr>
        <p:spPr>
          <a:xfrm>
            <a:off x="205700" y="1341250"/>
            <a:ext cx="3142200" cy="9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" sz="1900" b="1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Zaufanie </a:t>
            </a:r>
            <a:r>
              <a:rPr lang="pl" sz="1900">
                <a:solidFill>
                  <a:schemeClr val="dk1"/>
                </a:solidFill>
                <a:latin typeface="Aleo"/>
                <a:ea typeface="Aleo"/>
                <a:cs typeface="Aleo"/>
                <a:sym typeface="Aleo"/>
              </a:rPr>
              <a:t>oznacza pewność, że można polegać na kimś lub czymś.</a:t>
            </a:r>
            <a:endParaRPr sz="1200"/>
          </a:p>
        </p:txBody>
      </p:sp>
      <p:sp>
        <p:nvSpPr>
          <p:cNvPr id="91" name="Google Shape;91;p14"/>
          <p:cNvSpPr txBox="1"/>
          <p:nvPr/>
        </p:nvSpPr>
        <p:spPr>
          <a:xfrm>
            <a:off x="102225" y="2682600"/>
            <a:ext cx="36297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3300">
                <a:latin typeface="Aleo"/>
                <a:ea typeface="Aleo"/>
                <a:cs typeface="Aleo"/>
                <a:sym typeface="Aleo"/>
              </a:rPr>
              <a:t>👨🏾</a:t>
            </a:r>
            <a:endParaRPr sz="330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de" sz="1300" i="1">
                <a:latin typeface="Aleo"/>
                <a:ea typeface="Aleo"/>
                <a:cs typeface="Aleo"/>
                <a:sym typeface="Aleo"/>
              </a:rPr>
            </a:br>
            <a:r>
              <a:rPr lang="pl" sz="1300" i="1">
                <a:latin typeface="Aleo"/>
                <a:ea typeface="Aleo"/>
                <a:cs typeface="Aleo"/>
                <a:sym typeface="Aleo"/>
              </a:rPr>
              <a:t>„Kiedyś nie miałem zbyt dużego zaufania do polityki, ale teraz nie mam go wcale”.</a:t>
            </a:r>
            <a:endParaRPr sz="1300" i="1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latin typeface="Aleo"/>
              <a:ea typeface="Aleo"/>
              <a:cs typeface="Aleo"/>
              <a:sym typeface="Ale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sz="1300">
                <a:latin typeface="Aleo"/>
                <a:ea typeface="Aleo"/>
                <a:cs typeface="Aleo"/>
                <a:sym typeface="Aleo"/>
              </a:rPr>
              <a:t>(Uczestnik naszych grup fokusowych – Francja)</a:t>
            </a:r>
            <a:endParaRPr sz="1300">
              <a:latin typeface="Aleo"/>
              <a:ea typeface="Aleo"/>
              <a:cs typeface="Aleo"/>
              <a:sym typeface="Aleo"/>
            </a:endParaRPr>
          </a:p>
        </p:txBody>
      </p:sp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xfrm>
            <a:off x="361950" y="109305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Co oznacza zaufanie?</a:t>
            </a:r>
            <a:endParaRPr dirty="0"/>
          </a:p>
        </p:txBody>
      </p:sp>
      <p:pic>
        <p:nvPicPr>
          <p:cNvPr id="93" name="Google Shape;9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81625" y="1341255"/>
            <a:ext cx="5107275" cy="30700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FAFCB5A-17A2-A2FF-7A80-FD3BFA4FCCCC}"/>
              </a:ext>
            </a:extLst>
          </p:cNvPr>
          <p:cNvSpPr txBox="1"/>
          <p:nvPr/>
        </p:nvSpPr>
        <p:spPr>
          <a:xfrm>
            <a:off x="7159927" y="1431388"/>
            <a:ext cx="7073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UE27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>
          <a:extLst>
            <a:ext uri="{FF2B5EF4-FFF2-40B4-BE49-F238E27FC236}">
              <a16:creationId xmlns:a16="http://schemas.microsoft.com/office/drawing/2014/main" id="{B39FC73F-53DB-66A2-9271-AADEBC5346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>
            <a:extLst>
              <a:ext uri="{FF2B5EF4-FFF2-40B4-BE49-F238E27FC236}">
                <a16:creationId xmlns:a16="http://schemas.microsoft.com/office/drawing/2014/main" id="{E1508DEE-BB23-AFBB-5749-EDB3AA06B2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1951" y="109305"/>
            <a:ext cx="3502684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" dirty="0"/>
              <a:t>Dynamika zaufania politycznego</a:t>
            </a:r>
            <a:endParaRPr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497D7A01-2AF7-FF08-8B45-192CA51B4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244" y="0"/>
            <a:ext cx="6453756" cy="4392000"/>
          </a:xfrm>
          <a:prstGeom prst="rect">
            <a:avLst/>
          </a:prstGeom>
        </p:spPr>
      </p:pic>
      <p:sp>
        <p:nvSpPr>
          <p:cNvPr id="5" name="Prostokąt: zaokrąglone rogi 4">
            <a:extLst>
              <a:ext uri="{FF2B5EF4-FFF2-40B4-BE49-F238E27FC236}">
                <a16:creationId xmlns:a16="http://schemas.microsoft.com/office/drawing/2014/main" id="{76CD3684-6E1F-7272-3072-78290E89C3B0}"/>
              </a:ext>
            </a:extLst>
          </p:cNvPr>
          <p:cNvSpPr/>
          <p:nvPr/>
        </p:nvSpPr>
        <p:spPr>
          <a:xfrm>
            <a:off x="5443270" y="3372929"/>
            <a:ext cx="854016" cy="905773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5363690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_ActEU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581</Words>
  <Application>Microsoft Office PowerPoint</Application>
  <PresentationFormat>Pokaz na ekranie (16:9)</PresentationFormat>
  <Paragraphs>102</Paragraphs>
  <Slides>13</Slides>
  <Notes>13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8" baseType="lpstr">
      <vt:lpstr>Aleo</vt:lpstr>
      <vt:lpstr>Arial</vt:lpstr>
      <vt:lpstr>Aleo ExtraLight</vt:lpstr>
      <vt:lpstr>Calibri</vt:lpstr>
      <vt:lpstr>Design_ActEU</vt:lpstr>
      <vt:lpstr>ActEU -  Laboratorium Demokracji Młodych   (podaj miejsce) (podaj date) </vt:lpstr>
      <vt:lpstr>Laboratorium Demokracji Młodych</vt:lpstr>
      <vt:lpstr>Laboratorium Demokracji Młodych</vt:lpstr>
      <vt:lpstr>Wskaźniki uczestnictwa politycznego</vt:lpstr>
      <vt:lpstr>Co oznacza reprezentacja?</vt:lpstr>
      <vt:lpstr>Uczestnictwo polityczne</vt:lpstr>
      <vt:lpstr>Uczestnictwo polityczne</vt:lpstr>
      <vt:lpstr>Co oznacza zaufanie?</vt:lpstr>
      <vt:lpstr>Dynamika zaufania politycznego</vt:lpstr>
      <vt:lpstr>Znaczenie zaufania</vt:lpstr>
      <vt:lpstr>Laboratorium Demokracji Młodych</vt:lpstr>
      <vt:lpstr>Czego od Ciebie chcemy?</vt:lpstr>
      <vt:lpstr>Laboratorium Demokracji Młodych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Wit Hubert</dc:creator>
  <cp:lastModifiedBy>wit hubert</cp:lastModifiedBy>
  <cp:revision>20</cp:revision>
  <cp:lastPrinted>2025-05-26T13:45:48Z</cp:lastPrinted>
  <dcterms:modified xsi:type="dcterms:W3CDTF">2026-01-20T14:40:14Z</dcterms:modified>
</cp:coreProperties>
</file>