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5143500" type="screen16x9"/>
  <p:notesSz cx="6858000" cy="9144000"/>
  <p:embeddedFontLst>
    <p:embeddedFont>
      <p:font typeface="Aleo" pitchFamily="2" charset="77"/>
      <p:regular r:id="rId13"/>
      <p:bold r:id="rId14"/>
      <p:italic r:id="rId15"/>
      <p:boldItalic r:id="rId16"/>
    </p:embeddedFont>
    <p:embeddedFont>
      <p:font typeface="Aleo ExtraLight" pitchFamily="2" charset="77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7"/>
    <p:restoredTop sz="94676"/>
  </p:normalViewPr>
  <p:slideViewPr>
    <p:cSldViewPr snapToGrid="0">
      <p:cViewPr varScale="1">
        <p:scale>
          <a:sx n="152" d="100"/>
          <a:sy n="152" d="100"/>
        </p:scale>
        <p:origin x="50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8f871c9d51_3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g28f871c9d51_3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e5bf07a61a_2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e5bf07a61a_2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8f87fd6f1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28f87fd6f1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5bf07a61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e5bf07a61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e5bf07a61a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e5bf07a61a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e5bf07a61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e5bf07a61a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8f87fd6f1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8f87fd6f1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Hätt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8f87fd6f1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8f87fd6f1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8f87fd6f12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8f87fd6f12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e8a9e6bc67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e8a9e6bc67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titel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 rot="5400000">
            <a:off x="2234228" y="1328253"/>
            <a:ext cx="5143500" cy="2487000"/>
          </a:xfrm>
          <a:prstGeom prst="rtTriangle">
            <a:avLst/>
          </a:prstGeom>
          <a:solidFill>
            <a:srgbClr val="8B040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-19050" y="0"/>
            <a:ext cx="3581400" cy="5143500"/>
          </a:xfrm>
          <a:prstGeom prst="rect">
            <a:avLst/>
          </a:prstGeom>
          <a:solidFill>
            <a:srgbClr val="8B040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32036" y="508397"/>
            <a:ext cx="47544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  <a:defRPr sz="4500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5238750" y="2108597"/>
            <a:ext cx="32184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Aleo"/>
                <a:ea typeface="Aleo"/>
                <a:cs typeface="Aleo"/>
                <a:sym typeface="Ale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6" name="Google Shape;16;p2" descr="Ein Bild, das Text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69867" y="191382"/>
            <a:ext cx="2742100" cy="5752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el">
  <p:cSld name="subtitel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9216300" cy="4427100"/>
          </a:xfrm>
          <a:prstGeom prst="rect">
            <a:avLst/>
          </a:prstGeom>
          <a:solidFill>
            <a:srgbClr val="8B040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ctrTitle"/>
          </p:nvPr>
        </p:nvSpPr>
        <p:spPr>
          <a:xfrm>
            <a:off x="1036582" y="358624"/>
            <a:ext cx="7070700" cy="18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leo"/>
              <a:buNone/>
              <a:defRPr sz="5400" b="1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2962739" y="2447555"/>
            <a:ext cx="32184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&amp;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0" y="-7454"/>
            <a:ext cx="9144000" cy="1212900"/>
          </a:xfrm>
          <a:prstGeom prst="rect">
            <a:avLst/>
          </a:prstGeom>
          <a:solidFill>
            <a:srgbClr val="8B040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361950" y="1385887"/>
            <a:ext cx="78867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-7454"/>
            <a:ext cx="9144000" cy="1212900"/>
          </a:xfrm>
          <a:prstGeom prst="rect">
            <a:avLst/>
          </a:prstGeom>
          <a:solidFill>
            <a:srgbClr val="8B040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&amp; 2 content">
  <p:cSld name="titel &amp; 2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9144000" cy="1212900"/>
          </a:xfrm>
          <a:prstGeom prst="rect">
            <a:avLst/>
          </a:prstGeom>
          <a:solidFill>
            <a:srgbClr val="8B040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361950" y="1385887"/>
            <a:ext cx="35073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741445" y="1385887"/>
            <a:ext cx="35073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r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1950" y="26638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leo"/>
              <a:buNone/>
              <a:defRPr sz="33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1950" y="1385887"/>
            <a:ext cx="78867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‹#›</a:t>
            </a:fld>
            <a:endParaRPr/>
          </a:p>
        </p:txBody>
      </p:sp>
      <p:pic>
        <p:nvPicPr>
          <p:cNvPr id="9" name="Google Shape;9;p1" descr="Ein Bild, das Logo enthält.&#10;&#10;Automatisch generierte Beschreibung"/>
          <p:cNvPicPr preferRelativeResize="0"/>
          <p:nvPr/>
        </p:nvPicPr>
        <p:blipFill rotWithShape="1">
          <a:blip r:embed="rId8">
            <a:alphaModFix/>
          </a:blip>
          <a:srcRect t="10805" b="24934"/>
          <a:stretch/>
        </p:blipFill>
        <p:spPr>
          <a:xfrm>
            <a:off x="5943600" y="4426592"/>
            <a:ext cx="3200401" cy="716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 descr="Ein Bild, das Text enthält.&#10;&#10;Automatisch generierte Beschreibu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5721" y="4513637"/>
            <a:ext cx="3002280" cy="62986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eddeutsche.de/thema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eddeutsche.de/them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-340175" y="192600"/>
            <a:ext cx="4996800" cy="42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lvl="0"/>
            <a:r>
              <a:rPr lang="de" dirty="0" err="1"/>
              <a:t>ActEU</a:t>
            </a:r>
            <a:r>
              <a:rPr lang="de" dirty="0"/>
              <a:t> -  </a:t>
            </a:r>
            <a:br>
              <a:rPr lang="de" dirty="0"/>
            </a:br>
            <a:r>
              <a:rPr lang="el-GR" dirty="0"/>
              <a:t>Εργαστήριο Νεολαίας για τη Δημοκρατία</a:t>
            </a:r>
            <a:br>
              <a:rPr lang="el-GR" dirty="0"/>
            </a:b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</a:pPr>
            <a:r>
              <a:rPr lang="de" sz="2377" dirty="0"/>
              <a:t>(</a:t>
            </a:r>
            <a:r>
              <a:rPr lang="el-GR" sz="2377" dirty="0"/>
              <a:t>προσθήκη μέρους</a:t>
            </a:r>
            <a:r>
              <a:rPr lang="de" sz="2377" dirty="0"/>
              <a:t>)</a:t>
            </a:r>
            <a:endParaRPr sz="2377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</a:pPr>
            <a:r>
              <a:rPr lang="de" sz="2377" dirty="0"/>
              <a:t>(</a:t>
            </a:r>
            <a:r>
              <a:rPr lang="el-GR" sz="2377" dirty="0"/>
              <a:t>προσθήκη ημερομηνίας</a:t>
            </a:r>
            <a:r>
              <a:rPr lang="de" sz="2377" dirty="0"/>
              <a:t>)</a:t>
            </a:r>
            <a:br>
              <a:rPr lang="de" sz="2377" dirty="0"/>
            </a:br>
            <a:endParaRPr sz="2377" dirty="0"/>
          </a:p>
        </p:txBody>
      </p:sp>
      <p:sp>
        <p:nvSpPr>
          <p:cNvPr id="43" name="Google Shape;43;p8"/>
          <p:cNvSpPr txBox="1"/>
          <p:nvPr/>
        </p:nvSpPr>
        <p:spPr>
          <a:xfrm>
            <a:off x="5230003" y="1980834"/>
            <a:ext cx="3474300" cy="1181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l-GR" sz="1800" b="1" dirty="0"/>
              <a:t>Αντιπροσώπευση, Συμμετοχή και Εμπιστοσύνη στην Ευρώπη</a:t>
            </a:r>
            <a:endParaRPr sz="1800" b="1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l-GR" dirty="0"/>
              <a:t>Εργαστήριο Νεολαίας για τη Δημοκρατία</a:t>
            </a:r>
            <a:endParaRPr dirty="0"/>
          </a:p>
        </p:txBody>
      </p:sp>
      <p:sp>
        <p:nvSpPr>
          <p:cNvPr id="125" name="Google Shape;125;p18"/>
          <p:cNvSpPr txBox="1"/>
          <p:nvPr/>
        </p:nvSpPr>
        <p:spPr>
          <a:xfrm>
            <a:off x="2438725" y="4762475"/>
            <a:ext cx="4586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Bildnachweis: </a:t>
            </a:r>
            <a:r>
              <a:rPr lang="de" sz="800">
                <a:solidFill>
                  <a:schemeClr val="dk2"/>
                </a:solidFill>
                <a:uFill>
                  <a:noFill/>
                </a:uFill>
                <a:latin typeface="Aleo ExtraLight"/>
                <a:ea typeface="Aleo ExtraLight"/>
                <a:cs typeface="Aleo ExtraLight"/>
                <a:sym typeface="Aleo Extra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https://www.sueddeutsche.de/thema/</a:t>
            </a:r>
            <a:b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</a:b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Democracy_Lab</a:t>
            </a:r>
            <a:endParaRPr sz="800">
              <a:solidFill>
                <a:schemeClr val="dk2"/>
              </a:solidFill>
              <a:latin typeface="Aleo ExtraLight"/>
              <a:ea typeface="Aleo ExtraLight"/>
              <a:cs typeface="Aleo ExtraLight"/>
              <a:sym typeface="Aleo ExtraLight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1235550" y="2646638"/>
            <a:ext cx="6672900" cy="1062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l-GR" sz="2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Ευχαριστούμε πολύ για τη συμμετοχή σου!</a:t>
            </a:r>
            <a:endParaRPr sz="28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l-GR" dirty="0"/>
              <a:t>Εργαστήριο Νεολαίας για τη Δημοκρατία</a:t>
            </a:r>
            <a:endParaRPr dirty="0"/>
          </a:p>
        </p:txBody>
      </p:sp>
      <p:sp>
        <p:nvSpPr>
          <p:cNvPr id="49" name="Google Shape;49;p9"/>
          <p:cNvSpPr txBox="1"/>
          <p:nvPr/>
        </p:nvSpPr>
        <p:spPr>
          <a:xfrm>
            <a:off x="4404425" y="1472849"/>
            <a:ext cx="4702500" cy="3010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l-GR" sz="1600" b="1" dirty="0"/>
              <a:t>Η δική σας οπτική και οι προτάσεις σας στο επίκεντρο –</a:t>
            </a:r>
            <a:br>
              <a:rPr lang="el-GR" sz="1600" b="1" dirty="0"/>
            </a:br>
            <a:r>
              <a:rPr lang="el-GR" sz="1600" b="1" dirty="0"/>
              <a:t>έτσι θα προχωρήσουμε σήμερα</a:t>
            </a:r>
            <a:r>
              <a:rPr lang="de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:</a:t>
            </a:r>
            <a:br>
              <a:rPr lang="de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endParaRPr sz="1600" b="1" dirty="0">
              <a:solidFill>
                <a:schemeClr val="dk1"/>
              </a:solidFill>
              <a:latin typeface="Calibri" panose="020F0502020204030204" pitchFamily="34" charset="0"/>
              <a:ea typeface="Aleo"/>
              <a:cs typeface="Calibri" panose="020F0502020204030204" pitchFamily="34" charset="0"/>
              <a:sym typeface="Aleo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+mj-lt"/>
              <a:ea typeface="Aleo"/>
              <a:cs typeface="Calibri" panose="020F0502020204030204" pitchFamily="34" charset="0"/>
              <a:sym typeface="Aleo"/>
            </a:endParaRPr>
          </a:p>
          <a:p>
            <a:pPr marL="457200" algn="ctr">
              <a:lnSpc>
                <a:spcPct val="90000"/>
              </a:lnSpc>
            </a:pPr>
            <a:r>
              <a:rPr lang="de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(1) </a:t>
            </a:r>
            <a:r>
              <a:rPr lang="el-GR" b="1" dirty="0">
                <a:latin typeface="+mj-lt"/>
                <a:cs typeface="Calibri" panose="020F0502020204030204" pitchFamily="34" charset="0"/>
              </a:rPr>
              <a:t>Αντιπροσώπευση, Συμμετοχή και Εμπιστοσύνη στην Ευρώπη</a:t>
            </a:r>
            <a:endParaRPr lang="el-GR" b="1" dirty="0">
              <a:solidFill>
                <a:schemeClr val="dk1"/>
              </a:solidFill>
              <a:latin typeface="+mj-lt"/>
              <a:ea typeface="Aleo"/>
              <a:cs typeface="Calibri" panose="020F0502020204030204" pitchFamily="34" charset="0"/>
              <a:sym typeface="Aleo"/>
            </a:endParaRPr>
          </a:p>
          <a:p>
            <a:pPr marL="4572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de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</a:br>
            <a:r>
              <a:rPr lang="de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  </a:t>
            </a:r>
            <a:endParaRPr b="1" dirty="0">
              <a:solidFill>
                <a:schemeClr val="dk1"/>
              </a:solidFill>
              <a:latin typeface="+mj-lt"/>
              <a:ea typeface="Aleo"/>
              <a:cs typeface="Calibri" panose="020F0502020204030204" pitchFamily="34" charset="0"/>
              <a:sym typeface="Aleo"/>
            </a:endParaRPr>
          </a:p>
          <a:p>
            <a:pPr marL="4572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(2) </a:t>
            </a:r>
            <a:r>
              <a:rPr lang="el-GR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Ομαδική εργασία, </a:t>
            </a:r>
            <a:r>
              <a:rPr lang="de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I</a:t>
            </a:r>
            <a:r>
              <a:rPr lang="el-GR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 μέρος</a:t>
            </a:r>
            <a:r>
              <a:rPr lang="de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 - </a:t>
            </a:r>
            <a:endParaRPr b="1" dirty="0">
              <a:solidFill>
                <a:schemeClr val="dk1"/>
              </a:solidFill>
              <a:latin typeface="+mj-lt"/>
              <a:ea typeface="Aleo"/>
              <a:cs typeface="Calibri" panose="020F0502020204030204" pitchFamily="34" charset="0"/>
              <a:sym typeface="Aleo"/>
            </a:endParaRPr>
          </a:p>
          <a:p>
            <a:pPr marL="4572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Συζήτηση</a:t>
            </a:r>
            <a:endParaRPr b="1" dirty="0">
              <a:solidFill>
                <a:schemeClr val="dk1"/>
              </a:solidFill>
              <a:latin typeface="+mj-lt"/>
              <a:ea typeface="Aleo"/>
              <a:cs typeface="Calibri" panose="020F0502020204030204" pitchFamily="34" charset="0"/>
              <a:sym typeface="Aleo"/>
            </a:endParaRPr>
          </a:p>
          <a:p>
            <a:pPr marL="4572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dk1"/>
              </a:solidFill>
              <a:latin typeface="+mj-lt"/>
              <a:ea typeface="Aleo"/>
              <a:cs typeface="Calibri" panose="020F0502020204030204" pitchFamily="34" charset="0"/>
              <a:sym typeface="Aleo"/>
            </a:endParaRPr>
          </a:p>
          <a:p>
            <a:pPr marL="4572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(3) </a:t>
            </a:r>
            <a:r>
              <a:rPr lang="el-GR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Ομαδική εργασία, </a:t>
            </a:r>
            <a:r>
              <a:rPr lang="de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II</a:t>
            </a:r>
            <a:r>
              <a:rPr lang="el-GR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 μέρος</a:t>
            </a:r>
            <a:r>
              <a:rPr lang="de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 - </a:t>
            </a:r>
            <a:endParaRPr b="1" dirty="0">
              <a:solidFill>
                <a:schemeClr val="dk1"/>
              </a:solidFill>
              <a:latin typeface="+mj-lt"/>
              <a:ea typeface="Aleo"/>
              <a:cs typeface="Calibri" panose="020F0502020204030204" pitchFamily="34" charset="0"/>
              <a:sym typeface="Aleo"/>
            </a:endParaRPr>
          </a:p>
          <a:p>
            <a:pPr marL="4572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b="1" dirty="0">
                <a:solidFill>
                  <a:schemeClr val="dk1"/>
                </a:solidFill>
                <a:latin typeface="+mj-lt"/>
                <a:ea typeface="Aleo"/>
                <a:cs typeface="Calibri" panose="020F0502020204030204" pitchFamily="34" charset="0"/>
                <a:sym typeface="Aleo"/>
              </a:rPr>
              <a:t>Οι προτάσεις σας</a:t>
            </a:r>
            <a:endParaRPr b="1" dirty="0">
              <a:solidFill>
                <a:schemeClr val="dk1"/>
              </a:solidFill>
              <a:latin typeface="+mj-lt"/>
              <a:ea typeface="Aleo"/>
              <a:cs typeface="Calibri" panose="020F0502020204030204" pitchFamily="34" charset="0"/>
              <a:sym typeface="Aleo"/>
            </a:endParaRPr>
          </a:p>
        </p:txBody>
      </p:sp>
      <p:sp>
        <p:nvSpPr>
          <p:cNvPr id="50" name="Google Shape;50;p9"/>
          <p:cNvSpPr txBox="1"/>
          <p:nvPr/>
        </p:nvSpPr>
        <p:spPr>
          <a:xfrm>
            <a:off x="285200" y="4095075"/>
            <a:ext cx="1225500" cy="25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Presenter</a:t>
            </a:r>
            <a:r>
              <a:rPr lang="de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3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1" name="Google Shape;51;p9"/>
          <p:cNvSpPr txBox="1"/>
          <p:nvPr/>
        </p:nvSpPr>
        <p:spPr>
          <a:xfrm>
            <a:off x="3258300" y="3267399"/>
            <a:ext cx="1434750" cy="40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παρουσιαστ</a:t>
            </a:r>
            <a:r>
              <a:rPr lang="de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ή</a:t>
            </a:r>
            <a:r>
              <a:rPr lang="el-GR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ς</a:t>
            </a:r>
            <a:r>
              <a:rPr lang="de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1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2" name="Google Shape;52;p9"/>
          <p:cNvSpPr txBox="1"/>
          <p:nvPr/>
        </p:nvSpPr>
        <p:spPr>
          <a:xfrm>
            <a:off x="1814578" y="3676375"/>
            <a:ext cx="1129500" cy="25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Presenter 2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3" name="Google Shape;53;p9"/>
          <p:cNvSpPr txBox="1"/>
          <p:nvPr/>
        </p:nvSpPr>
        <p:spPr>
          <a:xfrm>
            <a:off x="3054700" y="1486900"/>
            <a:ext cx="4239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 dirty="0"/>
              <a:t>👤</a:t>
            </a:r>
            <a:endParaRPr sz="12000" dirty="0"/>
          </a:p>
        </p:txBody>
      </p:sp>
      <p:sp>
        <p:nvSpPr>
          <p:cNvPr id="54" name="Google Shape;54;p9"/>
          <p:cNvSpPr txBox="1"/>
          <p:nvPr/>
        </p:nvSpPr>
        <p:spPr>
          <a:xfrm>
            <a:off x="1510600" y="1967600"/>
            <a:ext cx="18846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 dirty="0">
                <a:solidFill>
                  <a:schemeClr val="dk1"/>
                </a:solidFill>
              </a:rPr>
              <a:t>👤</a:t>
            </a:r>
            <a:endParaRPr dirty="0"/>
          </a:p>
        </p:txBody>
      </p:sp>
      <p:sp>
        <p:nvSpPr>
          <p:cNvPr id="55" name="Google Shape;55;p9"/>
          <p:cNvSpPr txBox="1"/>
          <p:nvPr/>
        </p:nvSpPr>
        <p:spPr>
          <a:xfrm>
            <a:off x="37075" y="2336325"/>
            <a:ext cx="18846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 dirty="0">
                <a:solidFill>
                  <a:schemeClr val="dk1"/>
                </a:solidFill>
              </a:rPr>
              <a:t>👤</a:t>
            </a:r>
            <a:endParaRPr dirty="0"/>
          </a:p>
        </p:txBody>
      </p:sp>
      <p:sp>
        <p:nvSpPr>
          <p:cNvPr id="2" name="Google Shape;51;p9">
            <a:extLst>
              <a:ext uri="{FF2B5EF4-FFF2-40B4-BE49-F238E27FC236}">
                <a16:creationId xmlns:a16="http://schemas.microsoft.com/office/drawing/2014/main" id="{16422394-A43A-83FF-ED8F-CB58B70DADAF}"/>
              </a:ext>
            </a:extLst>
          </p:cNvPr>
          <p:cNvSpPr txBox="1"/>
          <p:nvPr/>
        </p:nvSpPr>
        <p:spPr>
          <a:xfrm>
            <a:off x="1872613" y="3926206"/>
            <a:ext cx="1434750" cy="40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παρουσιαστ</a:t>
            </a:r>
            <a:r>
              <a:rPr lang="de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ή</a:t>
            </a:r>
            <a:r>
              <a:rPr lang="el-GR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ς</a:t>
            </a:r>
            <a:r>
              <a:rPr lang="de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l-GR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2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3" name="Google Shape;51;p9">
            <a:extLst>
              <a:ext uri="{FF2B5EF4-FFF2-40B4-BE49-F238E27FC236}">
                <a16:creationId xmlns:a16="http://schemas.microsoft.com/office/drawing/2014/main" id="{27CFEADB-DE6E-61B2-F820-72795AE6F7A3}"/>
              </a:ext>
            </a:extLst>
          </p:cNvPr>
          <p:cNvSpPr txBox="1"/>
          <p:nvPr/>
        </p:nvSpPr>
        <p:spPr>
          <a:xfrm>
            <a:off x="437863" y="4290120"/>
            <a:ext cx="1434750" cy="408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παρουσιαστ</a:t>
            </a:r>
            <a:r>
              <a:rPr lang="de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ή</a:t>
            </a:r>
            <a:r>
              <a:rPr lang="el-GR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ς</a:t>
            </a:r>
            <a:r>
              <a:rPr lang="de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l-GR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3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l-GR" dirty="0"/>
              <a:t>Εργαστήριο Νεολαίας για τη Δημοκρατία</a:t>
            </a:r>
            <a:endParaRPr dirty="0"/>
          </a:p>
        </p:txBody>
      </p:sp>
      <p:sp>
        <p:nvSpPr>
          <p:cNvPr id="61" name="Google Shape;61;p10"/>
          <p:cNvSpPr txBox="1"/>
          <p:nvPr/>
        </p:nvSpPr>
        <p:spPr>
          <a:xfrm>
            <a:off x="1834238" y="4762475"/>
            <a:ext cx="5298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Bildnachweis: </a:t>
            </a:r>
            <a:r>
              <a:rPr lang="de" sz="800">
                <a:solidFill>
                  <a:schemeClr val="dk2"/>
                </a:solidFill>
                <a:uFill>
                  <a:noFill/>
                </a:uFill>
                <a:latin typeface="Aleo ExtraLight"/>
                <a:ea typeface="Aleo ExtraLight"/>
                <a:cs typeface="Aleo ExtraLight"/>
                <a:sym typeface="Aleo Extra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https://www.sueddeutsche.de/thema/</a:t>
            </a: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Democracy_Lab</a:t>
            </a:r>
            <a:endParaRPr sz="800">
              <a:solidFill>
                <a:schemeClr val="dk2"/>
              </a:solidFill>
              <a:latin typeface="Aleo ExtraLight"/>
              <a:ea typeface="Aleo ExtraLight"/>
              <a:cs typeface="Aleo ExtraLight"/>
              <a:sym typeface="Aleo ExtraLight"/>
            </a:endParaRPr>
          </a:p>
        </p:txBody>
      </p:sp>
      <p:sp>
        <p:nvSpPr>
          <p:cNvPr id="62" name="Google Shape;62;p10"/>
          <p:cNvSpPr txBox="1"/>
          <p:nvPr/>
        </p:nvSpPr>
        <p:spPr>
          <a:xfrm>
            <a:off x="1293525" y="1437800"/>
            <a:ext cx="68112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3900"/>
              <a:t>🗳🧒🏾👨‍🔬</a:t>
            </a:r>
            <a:endParaRPr sz="13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/>
              <a:t>Πρώτες εντυπώσεις</a:t>
            </a:r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36125" y="1210525"/>
            <a:ext cx="4763400" cy="34983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lvl="0" indent="-330200">
              <a:lnSpc>
                <a:spcPct val="115000"/>
              </a:lnSpc>
              <a:buClr>
                <a:srgbClr val="8B0404"/>
              </a:buClr>
              <a:buSzPts val="1600"/>
              <a:buChar char="❖"/>
            </a:pPr>
            <a:r>
              <a:rPr lang="el-GR" sz="1600" dirty="0"/>
              <a:t>Έχω ψηφίσει σε μια δημοκρατική εκλογή</a:t>
            </a:r>
            <a:r>
              <a:rPr lang="de" sz="1500" dirty="0"/>
              <a:t>.</a:t>
            </a:r>
            <a:br>
              <a:rPr lang="de" sz="1500" dirty="0"/>
            </a:br>
            <a:endParaRPr sz="1500" dirty="0"/>
          </a:p>
          <a:p>
            <a:pPr lvl="0" indent="-33020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600"/>
              <a:buChar char="❖"/>
            </a:pPr>
            <a:r>
              <a:rPr lang="el-GR" sz="1600" dirty="0"/>
              <a:t>Έχω συμμετάσχει σε μια διαδήλωση</a:t>
            </a:r>
            <a:r>
              <a:rPr lang="de" sz="1500" dirty="0"/>
              <a:t>. </a:t>
            </a:r>
            <a:br>
              <a:rPr lang="de" sz="1500" dirty="0"/>
            </a:br>
            <a:endParaRPr sz="1500" dirty="0"/>
          </a:p>
          <a:p>
            <a:pPr lvl="0" indent="-33020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600"/>
              <a:buChar char="❖"/>
            </a:pPr>
            <a:r>
              <a:rPr lang="el-GR" sz="1600" dirty="0"/>
              <a:t>Έχω υπογράψει ένα ψήφισμα</a:t>
            </a:r>
            <a:r>
              <a:rPr lang="de" sz="1500" dirty="0"/>
              <a:t>.</a:t>
            </a:r>
            <a:br>
              <a:rPr lang="de" sz="1500" dirty="0"/>
            </a:br>
            <a:endParaRPr sz="1500" dirty="0"/>
          </a:p>
          <a:p>
            <a:pPr lvl="0" indent="-33020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600"/>
              <a:buChar char="❖"/>
            </a:pPr>
            <a:r>
              <a:rPr lang="el-GR" sz="1600" dirty="0"/>
              <a:t>Έχω μιλήσει με έναν πολιτικό (δια ζώσης ή ψηφιακά).</a:t>
            </a:r>
            <a:endParaRPr sz="1500" dirty="0"/>
          </a:p>
          <a:p>
            <a:pPr marL="0" lvl="0" indent="0" algn="l" rtl="0">
              <a:lnSpc>
                <a:spcPct val="7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2"/>
          </p:nvPr>
        </p:nvSpPr>
        <p:spPr>
          <a:xfrm>
            <a:off x="4899525" y="1570675"/>
            <a:ext cx="4061100" cy="27780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 lnSpcReduction="10000"/>
          </a:bodyPr>
          <a:lstStyle/>
          <a:p>
            <a:pPr lvl="0" indent="-32385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500"/>
              <a:buChar char="❖"/>
            </a:pPr>
            <a:r>
              <a:rPr lang="el-GR" sz="1600" dirty="0"/>
              <a:t>Βρίσκω τις ευκαιρίες για τους νέους να συμμετέχουν στην πολιτική ελκυστικές και καλά </a:t>
            </a:r>
            <a:r>
              <a:rPr lang="el-GR" sz="1600" dirty="0" err="1"/>
              <a:t>επικοινωνημένες</a:t>
            </a:r>
            <a:r>
              <a:rPr lang="el-GR" sz="1600" dirty="0"/>
              <a:t>.</a:t>
            </a:r>
          </a:p>
          <a:p>
            <a:pPr marL="133350" lvl="0" indent="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500"/>
              <a:buNone/>
            </a:pPr>
            <a:endParaRPr sz="1500" dirty="0"/>
          </a:p>
          <a:p>
            <a:pPr lvl="0" indent="-32385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500"/>
              <a:buChar char="❖"/>
            </a:pPr>
            <a:r>
              <a:rPr lang="el-GR" sz="1600" dirty="0"/>
              <a:t>Πιστεύω ότι η ψήφος μου κάνει διαφορά στις εκλογές</a:t>
            </a:r>
            <a:r>
              <a:rPr lang="de" sz="1500" dirty="0"/>
              <a:t>.</a:t>
            </a:r>
            <a:br>
              <a:rPr lang="de" sz="1500" dirty="0"/>
            </a:br>
            <a:endParaRPr sz="1500" dirty="0"/>
          </a:p>
          <a:p>
            <a:pPr lvl="0" indent="-32385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500"/>
              <a:buChar char="❖"/>
            </a:pPr>
            <a:r>
              <a:rPr lang="el-GR" sz="1600" dirty="0"/>
              <a:t>Νιώθω κινητοποιημένος/η και ενημερωμένος/η σχετικά με τα πολιτικά ζητήματα στην Ευρώπη.</a:t>
            </a:r>
            <a:endParaRPr sz="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361900" y="109300"/>
            <a:ext cx="82062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l-GR" dirty="0"/>
              <a:t>Συμπεράσματα: Τι σημαίνει αντιπροσώπευση;</a:t>
            </a:r>
            <a:endParaRPr dirty="0"/>
          </a:p>
        </p:txBody>
      </p:sp>
      <p:sp>
        <p:nvSpPr>
          <p:cNvPr id="75" name="Google Shape;75;p12"/>
          <p:cNvSpPr txBox="1"/>
          <p:nvPr/>
        </p:nvSpPr>
        <p:spPr>
          <a:xfrm>
            <a:off x="481357" y="1359930"/>
            <a:ext cx="2984700" cy="3708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l-GR" sz="1600" dirty="0"/>
              <a:t>Αντιπροσώπευση σημαίνει, πρωτίστως, να στέκεσαι υπέρ κάποιου και να καθιστάς ορατές ομάδες σε πολιτικά πλαίσια.</a:t>
            </a:r>
            <a:endParaRPr sz="15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l-GR" sz="1600" dirty="0"/>
              <a:t>Όσοι/</a:t>
            </a:r>
            <a:r>
              <a:rPr lang="el-GR" sz="1600" dirty="0" err="1"/>
              <a:t>ες</a:t>
            </a:r>
            <a:r>
              <a:rPr lang="el-GR" sz="1600" dirty="0"/>
              <a:t> εκπροσωπούνται πρέπει να μπορούν να ταυτιστούν με τις ενέργειες των αντιπροσώπων τους.</a:t>
            </a: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76" name="Google Shape;76;p12"/>
          <p:cNvSpPr txBox="1"/>
          <p:nvPr/>
        </p:nvSpPr>
        <p:spPr>
          <a:xfrm>
            <a:off x="4088800" y="1507575"/>
            <a:ext cx="4479300" cy="2877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4900" dirty="0">
                <a:solidFill>
                  <a:schemeClr val="dk1"/>
                </a:solidFill>
                <a:highlight>
                  <a:schemeClr val="lt1"/>
                </a:highlight>
                <a:latin typeface="+mj-lt"/>
              </a:rPr>
              <a:t>👩</a:t>
            </a:r>
            <a:br>
              <a:rPr lang="de" i="1" dirty="0">
                <a:latin typeface="+mj-lt"/>
                <a:ea typeface="Aleo"/>
                <a:cs typeface="Aleo"/>
                <a:sym typeface="Aleo"/>
              </a:rPr>
            </a:br>
            <a:endParaRPr i="1" dirty="0">
              <a:latin typeface="+mj-lt"/>
              <a:ea typeface="Aleo"/>
              <a:cs typeface="Aleo"/>
              <a:sym typeface="Aleo"/>
            </a:endParaRPr>
          </a:p>
          <a:p>
            <a:pPr lvl="0" algn="ctr"/>
            <a:r>
              <a:rPr lang="el-GR" dirty="0">
                <a:latin typeface="+mj-lt"/>
              </a:rPr>
              <a:t>«Και αν αναφερθώ στους Γερμανούς πολιτικούς της ΕΕ, τότε — λοιπόν, μπορώ να πω μόνο πολιτικούς, γιατί νομίζω ότι η συντριπτική πλειοψηφία τους είναι άνδρες άνω των 45 ετών. Εκεί όπου… δεν βλέπω καθόλου τον εαυτό μου να εκπροσωπείται»</a:t>
            </a:r>
          </a:p>
          <a:p>
            <a:pPr lvl="0" algn="ctr"/>
            <a:endParaRPr dirty="0">
              <a:latin typeface="+mj-lt"/>
              <a:ea typeface="Aleo"/>
              <a:cs typeface="Aleo"/>
              <a:sym typeface="Aleo"/>
            </a:endParaRPr>
          </a:p>
          <a:p>
            <a:pPr lvl="0" algn="ctr"/>
            <a:r>
              <a:rPr lang="de" dirty="0">
                <a:latin typeface="+mj-lt"/>
                <a:ea typeface="Aleo"/>
                <a:cs typeface="Aleo"/>
                <a:sym typeface="Aleo"/>
              </a:rPr>
              <a:t>(</a:t>
            </a:r>
            <a:r>
              <a:rPr lang="el-GR" dirty="0">
                <a:latin typeface="+mj-lt"/>
                <a:ea typeface="Aleo"/>
                <a:cs typeface="Aleo"/>
                <a:sym typeface="Aleo"/>
              </a:rPr>
              <a:t>σ</a:t>
            </a:r>
            <a:r>
              <a:rPr lang="el-GR" dirty="0">
                <a:latin typeface="+mj-lt"/>
              </a:rPr>
              <a:t>υμμετέχων από τις ομάδες εστίασης </a:t>
            </a:r>
            <a:r>
              <a:rPr lang="en-GB" dirty="0">
                <a:latin typeface="+mj-lt"/>
              </a:rPr>
              <a:t>ActEU – </a:t>
            </a:r>
            <a:r>
              <a:rPr lang="el-GR" dirty="0">
                <a:latin typeface="+mj-lt"/>
              </a:rPr>
              <a:t>Γερμανία</a:t>
            </a:r>
            <a:r>
              <a:rPr lang="de" dirty="0">
                <a:latin typeface="+mj-lt"/>
                <a:ea typeface="Aleo"/>
                <a:cs typeface="Aleo"/>
                <a:sym typeface="Aleo"/>
              </a:rPr>
              <a:t>)</a:t>
            </a:r>
            <a:endParaRPr dirty="0">
              <a:latin typeface="+mj-lt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/>
        </p:nvSpPr>
        <p:spPr>
          <a:xfrm>
            <a:off x="128275" y="2527425"/>
            <a:ext cx="4240800" cy="1892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4100" dirty="0">
                <a:solidFill>
                  <a:schemeClr val="dk1"/>
                </a:solidFill>
              </a:rPr>
              <a:t>👨</a:t>
            </a:r>
            <a:endParaRPr i="1" dirty="0">
              <a:latin typeface="Aleo"/>
              <a:ea typeface="Aleo"/>
              <a:cs typeface="Aleo"/>
              <a:sym typeface="Aleo"/>
            </a:endParaRPr>
          </a:p>
          <a:p>
            <a:pPr lvl="0" algn="ctr"/>
            <a:r>
              <a:rPr lang="el-GR" dirty="0"/>
              <a:t>«Αν δεν συμμετάσχεις στις εκλογές, δεν μπορείς να αλλάξεις τίποτα»</a:t>
            </a:r>
            <a:endParaRPr i="1" dirty="0">
              <a:latin typeface="Aleo"/>
              <a:ea typeface="Aleo"/>
              <a:cs typeface="Aleo"/>
              <a:sym typeface="Ale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leo"/>
              <a:ea typeface="Aleo"/>
              <a:cs typeface="Aleo"/>
              <a:sym typeface="Aleo"/>
            </a:endParaRPr>
          </a:p>
          <a:p>
            <a:pPr algn="ctr"/>
            <a:r>
              <a:rPr lang="el-GR" dirty="0">
                <a:ea typeface="Aleo"/>
                <a:cs typeface="Aleo"/>
                <a:sym typeface="Aleo"/>
              </a:rPr>
              <a:t>(σ</a:t>
            </a:r>
            <a:r>
              <a:rPr lang="el-GR" dirty="0"/>
              <a:t>υμμετέχων από τις ομάδες εστίασης </a:t>
            </a:r>
            <a:r>
              <a:rPr lang="en-GB" dirty="0"/>
              <a:t>ActEU – </a:t>
            </a:r>
            <a:r>
              <a:rPr lang="el-GR" dirty="0"/>
              <a:t>Ελλάδα</a:t>
            </a:r>
            <a:r>
              <a:rPr lang="el-GR" dirty="0">
                <a:ea typeface="Aleo"/>
                <a:cs typeface="Aleo"/>
                <a:sym typeface="Aleo"/>
              </a:rPr>
              <a:t>)</a:t>
            </a:r>
          </a:p>
        </p:txBody>
      </p:sp>
      <p:sp>
        <p:nvSpPr>
          <p:cNvPr id="82" name="Google Shape;82;p13"/>
          <p:cNvSpPr txBox="1"/>
          <p:nvPr/>
        </p:nvSpPr>
        <p:spPr>
          <a:xfrm>
            <a:off x="128275" y="1318550"/>
            <a:ext cx="4496400" cy="1284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l-GR" sz="1800" dirty="0"/>
              <a:t>Η πολιτική </a:t>
            </a:r>
            <a:r>
              <a:rPr lang="el-GR" sz="1800" b="1" dirty="0"/>
              <a:t>συμμετοχή</a:t>
            </a:r>
            <a:r>
              <a:rPr lang="el-GR" sz="1800" dirty="0"/>
              <a:t> περιγράφει τη δραστηριότητα των πολιτών που επιθυμούν εθελοντικά να ασκήσουν επιρροή στην δημόσια πολιτική.</a:t>
            </a:r>
            <a:endParaRPr sz="800" dirty="0"/>
          </a:p>
        </p:txBody>
      </p:sp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l-GR" dirty="0"/>
              <a:t>Συμπεράσματα: Τι σημαίνει συμμετοχή;</a:t>
            </a:r>
            <a:endParaRPr dirty="0"/>
          </a:p>
        </p:txBody>
      </p:sp>
      <p:pic>
        <p:nvPicPr>
          <p:cNvPr id="84" name="Google Shape;8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12925" y="1643350"/>
            <a:ext cx="4373340" cy="26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3361775" y="-2232200"/>
            <a:ext cx="91977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05700" y="1341250"/>
            <a:ext cx="3142200" cy="1395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l-GR" sz="2000" b="1" dirty="0"/>
              <a:t>Εμπιστοσύνη </a:t>
            </a:r>
            <a:r>
              <a:rPr lang="el-GR" sz="2000" dirty="0"/>
              <a:t>σημαίνει να είσαι βέβαιος/η ότι μπορείς να βασιστείς σε κάποιον ή σε κάτι.</a:t>
            </a:r>
            <a:endParaRPr sz="1200" dirty="0"/>
          </a:p>
        </p:txBody>
      </p:sp>
      <p:sp>
        <p:nvSpPr>
          <p:cNvPr id="91" name="Google Shape;91;p14"/>
          <p:cNvSpPr txBox="1"/>
          <p:nvPr/>
        </p:nvSpPr>
        <p:spPr>
          <a:xfrm>
            <a:off x="255100" y="2705899"/>
            <a:ext cx="3629700" cy="1846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3300" dirty="0">
                <a:latin typeface="Aleo"/>
                <a:ea typeface="Aleo"/>
                <a:cs typeface="Aleo"/>
                <a:sym typeface="Aleo"/>
              </a:rPr>
              <a:t>👨🏾</a:t>
            </a:r>
            <a:endParaRPr sz="3300" dirty="0">
              <a:latin typeface="Aleo"/>
              <a:ea typeface="Aleo"/>
              <a:cs typeface="Aleo"/>
              <a:sym typeface="Aleo"/>
            </a:endParaRPr>
          </a:p>
          <a:p>
            <a:pPr lvl="0" algn="ctr"/>
            <a:br>
              <a:rPr lang="de" sz="1300" i="1" dirty="0">
                <a:latin typeface="Aleo"/>
                <a:ea typeface="Aleo"/>
                <a:cs typeface="Aleo"/>
                <a:sym typeface="Aleo"/>
              </a:rPr>
            </a:br>
            <a:r>
              <a:rPr lang="el-GR" sz="1300" i="1" dirty="0">
                <a:latin typeface="Aleo"/>
                <a:ea typeface="Aleo"/>
                <a:cs typeface="Aleo"/>
                <a:sym typeface="Aleo"/>
              </a:rPr>
              <a:t>«</a:t>
            </a:r>
            <a:r>
              <a:rPr lang="el-GR" sz="1200" dirty="0"/>
              <a:t>Δεν είχα πολύ πίστη στην πολιτική, αλλά τώρα δεν έχω καθόλου»</a:t>
            </a:r>
          </a:p>
          <a:p>
            <a:pPr lvl="0" algn="ctr"/>
            <a:endParaRPr sz="1300" dirty="0">
              <a:latin typeface="Aleo"/>
              <a:ea typeface="Aleo"/>
              <a:cs typeface="Aleo"/>
              <a:sym typeface="Aleo"/>
            </a:endParaRPr>
          </a:p>
          <a:p>
            <a:pPr lvl="0" algn="ctr"/>
            <a:r>
              <a:rPr lang="el-GR" sz="1200" dirty="0">
                <a:ea typeface="Aleo"/>
                <a:cs typeface="Aleo"/>
                <a:sym typeface="Aleo"/>
              </a:rPr>
              <a:t>(σ</a:t>
            </a:r>
            <a:r>
              <a:rPr lang="el-GR" sz="1200" dirty="0"/>
              <a:t>υμμετέχων από τις ομάδες εστίασης </a:t>
            </a:r>
            <a:r>
              <a:rPr lang="en-GB" sz="1200" dirty="0"/>
              <a:t>ActEU – </a:t>
            </a:r>
            <a:r>
              <a:rPr lang="el-GR" sz="1200" dirty="0"/>
              <a:t>Γαλλία</a:t>
            </a:r>
            <a:r>
              <a:rPr lang="el-GR" sz="1200" dirty="0">
                <a:ea typeface="Aleo"/>
                <a:cs typeface="Aleo"/>
                <a:sym typeface="Aleo"/>
              </a:rPr>
              <a:t>)</a:t>
            </a:r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378728" y="159639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l-GR" dirty="0"/>
              <a:t>Συμπεράσματα: Τι σημαίνει εμπιστοσύνη;</a:t>
            </a:r>
            <a:endParaRPr dirty="0"/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1625" y="1341255"/>
            <a:ext cx="5107275" cy="3070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/>
        </p:nvSpPr>
        <p:spPr>
          <a:xfrm>
            <a:off x="3501203" y="3587900"/>
            <a:ext cx="2100071" cy="550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l-GR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Εμπιστοσύνη</a:t>
            </a:r>
            <a:endParaRPr dirty="0"/>
          </a:p>
        </p:txBody>
      </p:sp>
      <p:sp>
        <p:nvSpPr>
          <p:cNvPr id="99" name="Google Shape;99;p15"/>
          <p:cNvSpPr txBox="1"/>
          <p:nvPr/>
        </p:nvSpPr>
        <p:spPr>
          <a:xfrm>
            <a:off x="589625" y="1203400"/>
            <a:ext cx="2205600" cy="813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l-GR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Ομάδα </a:t>
            </a:r>
            <a:r>
              <a:rPr lang="de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1: </a:t>
            </a:r>
            <a:r>
              <a:rPr lang="el-GR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Αντιπροσώπευση</a:t>
            </a:r>
            <a:endParaRPr dirty="0"/>
          </a:p>
        </p:txBody>
      </p:sp>
      <p:sp>
        <p:nvSpPr>
          <p:cNvPr id="100" name="Google Shape;100;p15"/>
          <p:cNvSpPr txBox="1"/>
          <p:nvPr/>
        </p:nvSpPr>
        <p:spPr>
          <a:xfrm>
            <a:off x="6122225" y="1235663"/>
            <a:ext cx="2205600" cy="813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l-GR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Ομάδα </a:t>
            </a:r>
            <a:r>
              <a:rPr lang="de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2: </a:t>
            </a:r>
            <a:r>
              <a:rPr lang="el-GR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Συμμετοχή</a:t>
            </a:r>
            <a:endParaRPr dirty="0"/>
          </a:p>
        </p:txBody>
      </p:sp>
      <p:sp>
        <p:nvSpPr>
          <p:cNvPr id="101" name="Google Shape;101;p15"/>
          <p:cNvSpPr txBox="1"/>
          <p:nvPr/>
        </p:nvSpPr>
        <p:spPr>
          <a:xfrm>
            <a:off x="478439" y="1797294"/>
            <a:ext cx="3000000" cy="1849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l-GR" sz="1200" b="1" dirty="0"/>
              <a:t>Αντιπροσώπευση</a:t>
            </a:r>
            <a:r>
              <a:rPr lang="el-GR" sz="1200" dirty="0"/>
              <a:t> σημαίνει, πρωτίστως, να στέκεσαι υπέρ κάποιου και να καθιστάς ορατές ομάδες σε πολιτικά πλαίσια.</a:t>
            </a:r>
            <a:endParaRPr lang="el-GR" sz="12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lvl="0">
              <a:lnSpc>
                <a:spcPct val="90000"/>
              </a:lnSpc>
              <a:spcBef>
                <a:spcPts val="800"/>
              </a:spcBef>
            </a:pPr>
            <a:endParaRPr lang="el-GR" sz="12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l-GR" sz="1200" dirty="0"/>
              <a:t>Όσοι/</a:t>
            </a:r>
            <a:r>
              <a:rPr lang="el-GR" sz="1200" dirty="0" err="1"/>
              <a:t>ες</a:t>
            </a:r>
            <a:r>
              <a:rPr lang="el-GR" sz="1200" dirty="0"/>
              <a:t> εκπροσωπούνται πρέπει να μπορούν να ταυτιστούν με τις ενέργειες των αντιπροσώπων τους</a:t>
            </a:r>
            <a:r>
              <a:rPr lang="el-GR" dirty="0"/>
              <a:t>.</a:t>
            </a:r>
            <a:endParaRPr lang="el-GR" sz="16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5601275" y="1914400"/>
            <a:ext cx="3247500" cy="1891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l-GR" dirty="0"/>
              <a:t>Η πολιτική </a:t>
            </a:r>
            <a:r>
              <a:rPr lang="el-GR" b="1" dirty="0"/>
              <a:t>συμμετοχή</a:t>
            </a:r>
            <a:r>
              <a:rPr lang="el-GR" dirty="0"/>
              <a:t> περιγράφει τη δραστηριότητα των πολιτών που επιθυμούν εθελοντικά να ασκήσουν επιρροή στην δημόσια πολιτική.</a:t>
            </a:r>
            <a:endParaRPr lang="el-GR" sz="600" dirty="0"/>
          </a:p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l-GR" sz="1000" dirty="0"/>
              <a:t>Ψήφος, διαδηλώσεις (νόμιμες και παράνομες), κομματική δραστηριότητα, ακτιβισμός, εκλογική καμπάνια, αιτήσεις/ψηφίσματα, (πολιτική βία)</a:t>
            </a:r>
            <a:endParaRPr sz="13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2983325" y="3961200"/>
            <a:ext cx="3000000" cy="86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l-GR" b="1" dirty="0"/>
              <a:t>Εμπιστοσύνη </a:t>
            </a:r>
            <a:r>
              <a:rPr lang="el-GR" dirty="0"/>
              <a:t>σημαίνει να είσαι βέβαιος/η ότι μπορείς να βασιστείς σε κάποιον ή σε κάτι.</a:t>
            </a:r>
            <a:endParaRPr lang="el-GR" sz="1000" dirty="0"/>
          </a:p>
        </p:txBody>
      </p:sp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397704" y="92407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l-GR" dirty="0"/>
              <a:t>Εργαστήριο Νεολαίας για τη Δημοκρατία</a:t>
            </a:r>
            <a:endParaRPr dirty="0"/>
          </a:p>
        </p:txBody>
      </p:sp>
      <p:sp>
        <p:nvSpPr>
          <p:cNvPr id="105" name="Google Shape;105;p15"/>
          <p:cNvSpPr/>
          <p:nvPr/>
        </p:nvSpPr>
        <p:spPr>
          <a:xfrm rot="5400000">
            <a:off x="4424225" y="-439750"/>
            <a:ext cx="118200" cy="80553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/>
        </p:nvSpPr>
        <p:spPr>
          <a:xfrm>
            <a:off x="475800" y="1861175"/>
            <a:ext cx="3812100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l-GR" b="1" dirty="0"/>
              <a:t>Συστάσεις για τους υπεύθυνους χάραξης πολιτικής</a:t>
            </a:r>
            <a:endParaRPr lang="el-GR" dirty="0"/>
          </a:p>
          <a:p>
            <a:r>
              <a:rPr lang="el-GR" dirty="0"/>
              <a:t>Συγκεκριμένες συστάσεις και/ή παραδείγματα για το πώς θα πρέπει να ενεργούν οι πολιτικοί και/ή ποιες πολιτικές θα πρέπει να εφαρμοστούν για την αντιμετώπιση των ζητημάτων αναφορικά με:</a:t>
            </a:r>
          </a:p>
          <a:p>
            <a:r>
              <a:rPr lang="el-GR" b="1" dirty="0"/>
              <a:t>Αντιπροσώπευση</a:t>
            </a:r>
            <a:endParaRPr lang="el-GR" dirty="0"/>
          </a:p>
          <a:p>
            <a:r>
              <a:rPr lang="el-GR" b="1" dirty="0"/>
              <a:t>Συμμετοχή</a:t>
            </a:r>
            <a:endParaRPr lang="el-GR" dirty="0"/>
          </a:p>
          <a:p>
            <a:r>
              <a:rPr lang="el-GR" b="1" dirty="0"/>
              <a:t>Εμπιστοσύνη</a:t>
            </a:r>
            <a:endParaRPr lang="el-GR" dirty="0"/>
          </a:p>
        </p:txBody>
      </p:sp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dirty="0"/>
              <a:t>Τι θέλουμε από σένα</a:t>
            </a:r>
            <a:endParaRPr dirty="0"/>
          </a:p>
        </p:txBody>
      </p:sp>
      <p:sp>
        <p:nvSpPr>
          <p:cNvPr id="112" name="Google Shape;112;p16"/>
          <p:cNvSpPr txBox="1"/>
          <p:nvPr/>
        </p:nvSpPr>
        <p:spPr>
          <a:xfrm>
            <a:off x="4872100" y="1861175"/>
            <a:ext cx="3812100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l-GR" b="1" dirty="0"/>
              <a:t>Συστάσεις για την πολιτική παιδεία</a:t>
            </a:r>
            <a:endParaRPr lang="el-GR" dirty="0"/>
          </a:p>
          <a:p>
            <a:r>
              <a:rPr lang="el-GR" dirty="0"/>
              <a:t>Συγκεκριμένες συστάσεις και/ή παραδείγματα για το ποια εργαλεία θα πρέπει να χρησιμοποιεί ο εκπαιδευτικός τομέας ή πώς θα πρέπει να αλλάξει η εκπαίδευση για να αντιμετωπιστούν τα ζητήματα αναφορικά με:</a:t>
            </a:r>
          </a:p>
          <a:p>
            <a:r>
              <a:rPr lang="el-GR" b="1" dirty="0"/>
              <a:t>Αντιπροσώπευση</a:t>
            </a:r>
            <a:endParaRPr lang="el-GR" dirty="0"/>
          </a:p>
          <a:p>
            <a:r>
              <a:rPr lang="el-GR" b="1" dirty="0"/>
              <a:t>Συμμετοχή</a:t>
            </a:r>
            <a:endParaRPr lang="el-GR" dirty="0"/>
          </a:p>
          <a:p>
            <a:r>
              <a:rPr lang="el-GR" b="1" dirty="0"/>
              <a:t>Εμπιστοσύνη</a:t>
            </a:r>
            <a:endParaRPr lang="el-GR" dirty="0"/>
          </a:p>
          <a:p>
            <a:r>
              <a:rPr lang="el-GR" b="1" dirty="0"/>
              <a:t>Δημοκρατία</a:t>
            </a:r>
            <a:endParaRPr lang="el-GR" dirty="0"/>
          </a:p>
        </p:txBody>
      </p:sp>
      <p:sp>
        <p:nvSpPr>
          <p:cNvPr id="113" name="Google Shape;113;p16"/>
          <p:cNvSpPr txBox="1"/>
          <p:nvPr/>
        </p:nvSpPr>
        <p:spPr>
          <a:xfrm>
            <a:off x="-200850" y="1357437"/>
            <a:ext cx="8977500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el-GR" sz="1600" b="1" dirty="0"/>
              <a:t>Φανταστείτε ότι μπορούσατε να συμβουλεύσετε τους υπεύθυνους χάραξης πολιτικής</a:t>
            </a:r>
            <a:endParaRPr sz="1500" b="1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_ActEU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625</Words>
  <Application>Microsoft Macintosh PowerPoint</Application>
  <PresentationFormat>On-screen Show (16:9)</PresentationFormat>
  <Paragraphs>82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Aleo ExtraLight</vt:lpstr>
      <vt:lpstr>Aleo</vt:lpstr>
      <vt:lpstr>Arial</vt:lpstr>
      <vt:lpstr>Design_ActEU</vt:lpstr>
      <vt:lpstr>ActEU -   Εργαστήριο Νεολαίας για τη Δημοκρατία  (προσθήκη μέρους) (προσθήκη ημερομηνίας) </vt:lpstr>
      <vt:lpstr>Εργαστήριο Νεολαίας για τη Δημοκρατία</vt:lpstr>
      <vt:lpstr>Εργαστήριο Νεολαίας για τη Δημοκρατία</vt:lpstr>
      <vt:lpstr>Πρώτες εντυπώσεις</vt:lpstr>
      <vt:lpstr>Συμπεράσματα: Τι σημαίνει αντιπροσώπευση;</vt:lpstr>
      <vt:lpstr>Συμπεράσματα: Τι σημαίνει συμμετοχή;</vt:lpstr>
      <vt:lpstr>Συμπεράσματα: Τι σημαίνει εμπιστοσύνη;</vt:lpstr>
      <vt:lpstr>Εργαστήριο Νεολαίας για τη Δημοκρατία</vt:lpstr>
      <vt:lpstr>Τι θέλουμε από σένα</vt:lpstr>
      <vt:lpstr>Εργαστήριο Νεολαίας για τη Δημοκρατία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ActEU -   Youth  Democracy  Lab  (Add location) (Add date) </dc:title>
  <cp:lastModifiedBy>Eftichia Teperoglou</cp:lastModifiedBy>
  <cp:revision>15</cp:revision>
  <dcterms:modified xsi:type="dcterms:W3CDTF">2025-12-06T18:16:39Z</dcterms:modified>
</cp:coreProperties>
</file>