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comments+xml" PartName="/ppt/comments/comment2.xml"/>
  <Override ContentType="application/vnd.openxmlformats-officedocument.presentationml.comments+xml" PartName="/ppt/comments/comment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embeddedFontLst>
    <p:embeddedFont>
      <p:font typeface="Aleo"/>
      <p:regular r:id="rId18"/>
      <p:bold r:id="rId19"/>
      <p:italic r:id="rId20"/>
      <p:boldItalic r:id="rId21"/>
    </p:embeddedFont>
    <p:embeddedFont>
      <p:font typeface="Aleo ExtraLight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Ana Alba Schmidt"/>
  <p:cmAuthor clrIdx="1" id="1" initials="" lastIdx="2" name="Sammy Siegel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leo-italic.fntdata"/><Relationship Id="rId22" Type="http://schemas.openxmlformats.org/officeDocument/2006/relationships/font" Target="fonts/AleoExtraLight-regular.fntdata"/><Relationship Id="rId21" Type="http://schemas.openxmlformats.org/officeDocument/2006/relationships/font" Target="fonts/Aleo-boldItalic.fntdata"/><Relationship Id="rId24" Type="http://schemas.openxmlformats.org/officeDocument/2006/relationships/font" Target="fonts/AleoExtraLight-italic.fntdata"/><Relationship Id="rId23" Type="http://schemas.openxmlformats.org/officeDocument/2006/relationships/font" Target="fonts/AleoExtraLigh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25" Type="http://schemas.openxmlformats.org/officeDocument/2006/relationships/font" Target="fonts/AleoExtraLight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font" Target="fonts/Aleo-bold.fntdata"/><Relationship Id="rId18" Type="http://schemas.openxmlformats.org/officeDocument/2006/relationships/font" Target="fonts/Aleo-regular.fntdata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4-07-08T06:13:45.504">
    <p:pos x="6000" y="0"/>
    <p:text>Here we asked these questions to the participants by show of hands. Feel free to give it your own flavor</p:text>
  </p:cm>
</p:cmLst>
</file>

<file path=ppt/comments/comment2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1" idx="1" dt="2024-06-28T07:37:29.813">
    <p:pos x="2575" y="949"/>
    <p:text>She used the "male" version of the word "politician" in german. Feel free to use different quotes and translate them into your own language.</p:text>
  </p:cm>
</p:cmLst>
</file>

<file path=ppt/comments/comment3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1" idx="2" dt="2024-06-28T07:24:26.529">
    <p:pos x="2842" y="1035"/>
    <p:text>Numbers for Germany from our ActEU Survey. Feel free to use the numbers for your own country. All variables are labeled in STATA and are pretty easy to find.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8f871c9d51_3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g28f871c9d51_3_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e63d6cca41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e63d6cca41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e5bf07a61a_2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e5bf07a61a_2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8f87fd6f1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28f87fd6f1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5bf07a61a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e5bf07a61a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e5bf07a61a_0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e5bf07a61a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e5bf07a61a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e5bf07a61a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8f87fd6f12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8f87fd6f1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Hätt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8f87fd6f1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8f87fd6f1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8f87fd6f12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8f87fd6f12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e8a9e6bc67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e8a9e6bc67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titel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 rot="5400000">
            <a:off x="2234228" y="1328253"/>
            <a:ext cx="5143500" cy="2487000"/>
          </a:xfrm>
          <a:prstGeom prst="rtTriangle">
            <a:avLst/>
          </a:prstGeom>
          <a:solidFill>
            <a:srgbClr val="8B0404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-19050" y="0"/>
            <a:ext cx="3581400" cy="5143500"/>
          </a:xfrm>
          <a:prstGeom prst="rect">
            <a:avLst/>
          </a:prstGeom>
          <a:solidFill>
            <a:srgbClr val="8B0404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 txBox="1"/>
          <p:nvPr>
            <p:ph type="ctrTitle"/>
          </p:nvPr>
        </p:nvSpPr>
        <p:spPr>
          <a:xfrm>
            <a:off x="132036" y="508397"/>
            <a:ext cx="47544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  <a:defRPr sz="4500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5238750" y="2108597"/>
            <a:ext cx="32184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Aleo"/>
                <a:ea typeface="Aleo"/>
                <a:cs typeface="Aleo"/>
                <a:sym typeface="Ale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descr="Ein Bild, das Text enthält.&#10;&#10;Automatisch generierte Beschreibung"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69867" y="191382"/>
            <a:ext cx="2742100" cy="5752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el">
  <p:cSld name="subtitel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9216300" cy="4427100"/>
          </a:xfrm>
          <a:prstGeom prst="rect">
            <a:avLst/>
          </a:prstGeom>
          <a:solidFill>
            <a:srgbClr val="8B0404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 txBox="1"/>
          <p:nvPr>
            <p:ph type="ctrTitle"/>
          </p:nvPr>
        </p:nvSpPr>
        <p:spPr>
          <a:xfrm>
            <a:off x="1036582" y="358624"/>
            <a:ext cx="7070700" cy="18879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leo"/>
              <a:buNone/>
              <a:defRPr b="1" sz="5400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subTitle"/>
          </p:nvPr>
        </p:nvSpPr>
        <p:spPr>
          <a:xfrm>
            <a:off x="2962739" y="2447555"/>
            <a:ext cx="32184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&amp;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0" y="-7454"/>
            <a:ext cx="9144000" cy="1212900"/>
          </a:xfrm>
          <a:prstGeom prst="rect">
            <a:avLst/>
          </a:prstGeom>
          <a:solidFill>
            <a:srgbClr val="8B0404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361950" y="1385887"/>
            <a:ext cx="7886700" cy="27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">
  <p:cSld name="titel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-7454"/>
            <a:ext cx="9144000" cy="1212900"/>
          </a:xfrm>
          <a:prstGeom prst="rect">
            <a:avLst/>
          </a:prstGeom>
          <a:solidFill>
            <a:srgbClr val="8B0404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&amp; 2 content">
  <p:cSld name="titel &amp; 2 conte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9144000" cy="1212900"/>
          </a:xfrm>
          <a:prstGeom prst="rect">
            <a:avLst/>
          </a:prstGeom>
          <a:solidFill>
            <a:srgbClr val="8B0404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6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361950" y="1385887"/>
            <a:ext cx="3507300" cy="27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  <p:sp>
        <p:nvSpPr>
          <p:cNvPr id="35" name="Google Shape;35;p6"/>
          <p:cNvSpPr txBox="1"/>
          <p:nvPr>
            <p:ph idx="2" type="body"/>
          </p:nvPr>
        </p:nvSpPr>
        <p:spPr>
          <a:xfrm>
            <a:off x="4741445" y="1385887"/>
            <a:ext cx="3507300" cy="27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1950" y="26638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leo"/>
              <a:buNone/>
              <a:defRPr b="0" i="0" sz="3300" u="none" cap="none" strike="noStrik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1950" y="1385887"/>
            <a:ext cx="7886700" cy="27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  <p:pic>
        <p:nvPicPr>
          <p:cNvPr descr="Ein Bild, das Logo enthält.&#10;&#10;Automatisch generierte Beschreibung" id="9" name="Google Shape;9;p1"/>
          <p:cNvPicPr preferRelativeResize="0"/>
          <p:nvPr/>
        </p:nvPicPr>
        <p:blipFill rotWithShape="1">
          <a:blip r:embed="rId1">
            <a:alphaModFix/>
          </a:blip>
          <a:srcRect b="24934" l="0" r="0" t="10805"/>
          <a:stretch/>
        </p:blipFill>
        <p:spPr>
          <a:xfrm>
            <a:off x="5943600" y="4426592"/>
            <a:ext cx="3200401" cy="7169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in Bild, das Text enthält.&#10;&#10;Automatisch generierte Beschreibung" id="10" name="Google Shape;10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721" y="4513637"/>
            <a:ext cx="3002280" cy="62986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sueddeutsche.de/thema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sueddeutsche.de/thema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comments" Target="../comments/comment1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comments" Target="../comments/comment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comments" Target="../comments/comment3.xml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ctrTitle"/>
          </p:nvPr>
        </p:nvSpPr>
        <p:spPr>
          <a:xfrm>
            <a:off x="-340175" y="192600"/>
            <a:ext cx="4996800" cy="42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</a:pPr>
            <a:r>
              <a:rPr lang="de"/>
              <a:t>ActEU -  </a:t>
            </a:r>
            <a:br>
              <a:rPr lang="de"/>
            </a:br>
            <a:r>
              <a:rPr lang="de"/>
              <a:t>Youth </a:t>
            </a:r>
            <a:br>
              <a:rPr lang="de"/>
            </a:br>
            <a:r>
              <a:rPr lang="de"/>
              <a:t>Democracy </a:t>
            </a:r>
            <a:br>
              <a:rPr lang="de"/>
            </a:br>
            <a:r>
              <a:rPr lang="de"/>
              <a:t>Lab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</a:pPr>
            <a:r>
              <a:rPr lang="de" sz="2377"/>
              <a:t>(Add location)</a:t>
            </a:r>
            <a:endParaRPr sz="2377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</a:pPr>
            <a:r>
              <a:rPr lang="de" sz="2377"/>
              <a:t>(Add date)</a:t>
            </a:r>
            <a:br>
              <a:rPr lang="de" sz="2377"/>
            </a:br>
            <a:endParaRPr sz="2377"/>
          </a:p>
        </p:txBody>
      </p:sp>
      <p:sp>
        <p:nvSpPr>
          <p:cNvPr id="43" name="Google Shape;43;p8"/>
          <p:cNvSpPr txBox="1"/>
          <p:nvPr/>
        </p:nvSpPr>
        <p:spPr>
          <a:xfrm>
            <a:off x="5213225" y="1855950"/>
            <a:ext cx="3474300" cy="16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18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Representation, Participation and Trust in Europe</a:t>
            </a:r>
            <a:endParaRPr b="1" sz="18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8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-</a:t>
            </a:r>
            <a:endParaRPr sz="18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18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We need your suggestions!</a:t>
            </a:r>
            <a:endParaRPr b="1" sz="18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What happens next</a:t>
            </a:r>
            <a:endParaRPr/>
          </a:p>
        </p:txBody>
      </p:sp>
      <p:sp>
        <p:nvSpPr>
          <p:cNvPr id="119" name="Google Shape;119;p17"/>
          <p:cNvSpPr txBox="1"/>
          <p:nvPr>
            <p:ph idx="1" type="body"/>
          </p:nvPr>
        </p:nvSpPr>
        <p:spPr>
          <a:xfrm>
            <a:off x="136125" y="1347475"/>
            <a:ext cx="8000400" cy="3498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8B0404"/>
              </a:buClr>
              <a:buSzPts val="1600"/>
              <a:buChar char="❖"/>
            </a:pPr>
            <a:r>
              <a:rPr b="1" lang="de" sz="1500"/>
              <a:t>Democracy Labs in 13 cities (10 countries)</a:t>
            </a:r>
            <a:endParaRPr b="1" sz="1500"/>
          </a:p>
          <a:p>
            <a:pPr indent="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302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8B0404"/>
              </a:buClr>
              <a:buSzPts val="1600"/>
              <a:buChar char="❖"/>
            </a:pPr>
            <a:r>
              <a:rPr b="1" lang="de" sz="1500"/>
              <a:t>Gathering your recommendations</a:t>
            </a:r>
            <a:endParaRPr b="1" sz="1500"/>
          </a:p>
          <a:p>
            <a:pPr indent="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1" sz="1500"/>
          </a:p>
          <a:p>
            <a:pPr indent="-32385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8B0404"/>
              </a:buClr>
              <a:buSzPts val="1500"/>
              <a:buChar char="❖"/>
            </a:pPr>
            <a:r>
              <a:rPr b="1" lang="de" sz="1500"/>
              <a:t>Presentation of the recommendations to all ActEU partners</a:t>
            </a:r>
            <a:endParaRPr b="1" sz="1500"/>
          </a:p>
          <a:p>
            <a:pPr indent="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1" sz="1500"/>
          </a:p>
          <a:p>
            <a:pPr indent="-3302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8B0404"/>
              </a:buClr>
              <a:buSzPts val="1600"/>
              <a:buChar char="❖"/>
            </a:pPr>
            <a:r>
              <a:rPr b="1" lang="de" sz="1500"/>
              <a:t>Development of our toolkits for politicians and for civic education</a:t>
            </a:r>
            <a:endParaRPr b="1" sz="1500"/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Youth Democracy Lab</a:t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2438725" y="4762475"/>
            <a:ext cx="4586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Bildnachweis: </a:t>
            </a:r>
            <a:r>
              <a:rPr lang="de" sz="800">
                <a:solidFill>
                  <a:schemeClr val="dk2"/>
                </a:solidFill>
                <a:uFill>
                  <a:noFill/>
                </a:uFill>
                <a:latin typeface="Aleo ExtraLight"/>
                <a:ea typeface="Aleo ExtraLight"/>
                <a:cs typeface="Aleo ExtraLight"/>
                <a:sym typeface="Aleo ExtraLigh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https://www.sueddeutsche.de/thema/</a:t>
            </a:r>
            <a:b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</a:b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Democracy_Lab</a:t>
            </a:r>
            <a:endParaRPr sz="800">
              <a:solidFill>
                <a:schemeClr val="dk2"/>
              </a:solidFill>
              <a:latin typeface="Aleo ExtraLight"/>
              <a:ea typeface="Aleo ExtraLight"/>
              <a:cs typeface="Aleo ExtraLight"/>
              <a:sym typeface="Aleo ExtraLight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1235550" y="2646638"/>
            <a:ext cx="6672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de" sz="28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Thank you for participating!</a:t>
            </a:r>
            <a:endParaRPr sz="28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Youth Democracy Lab</a:t>
            </a:r>
            <a:endParaRPr/>
          </a:p>
        </p:txBody>
      </p:sp>
      <p:sp>
        <p:nvSpPr>
          <p:cNvPr id="49" name="Google Shape;49;p9"/>
          <p:cNvSpPr txBox="1"/>
          <p:nvPr/>
        </p:nvSpPr>
        <p:spPr>
          <a:xfrm>
            <a:off x="4404425" y="1424325"/>
            <a:ext cx="4702500" cy="28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Your perspective &amp; suggestions in focus - </a:t>
            </a:r>
            <a:endParaRPr b="1"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this is how we proceed today:</a:t>
            </a:r>
            <a:br>
              <a:rPr b="1"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endParaRPr b="1"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(1) Project ActEU -  </a:t>
            </a:r>
            <a:endParaRPr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Representation, Participation &amp; Trust</a:t>
            </a:r>
            <a:br>
              <a:rPr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r>
              <a:rPr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 </a:t>
            </a:r>
            <a:endParaRPr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(2) Group work session I - </a:t>
            </a:r>
            <a:endParaRPr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Discussion </a:t>
            </a:r>
            <a:endParaRPr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(3) Group work session II - </a:t>
            </a:r>
            <a:endParaRPr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16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Your recommendations</a:t>
            </a:r>
            <a:endParaRPr sz="16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0" name="Google Shape;50;p9"/>
          <p:cNvSpPr txBox="1"/>
          <p:nvPr/>
        </p:nvSpPr>
        <p:spPr>
          <a:xfrm>
            <a:off x="285200" y="4095075"/>
            <a:ext cx="12255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Presenter 3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1" name="Google Shape;51;p9"/>
          <p:cNvSpPr txBox="1"/>
          <p:nvPr/>
        </p:nvSpPr>
        <p:spPr>
          <a:xfrm>
            <a:off x="3258300" y="3267400"/>
            <a:ext cx="13851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Presenter 1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2" name="Google Shape;52;p9"/>
          <p:cNvSpPr txBox="1"/>
          <p:nvPr/>
        </p:nvSpPr>
        <p:spPr>
          <a:xfrm>
            <a:off x="1814578" y="3676375"/>
            <a:ext cx="11295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Presenter 2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3" name="Google Shape;53;p9"/>
          <p:cNvSpPr txBox="1"/>
          <p:nvPr/>
        </p:nvSpPr>
        <p:spPr>
          <a:xfrm>
            <a:off x="3054700" y="1486900"/>
            <a:ext cx="423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/>
              <a:t>👤</a:t>
            </a:r>
            <a:endParaRPr sz="12000"/>
          </a:p>
        </p:txBody>
      </p:sp>
      <p:sp>
        <p:nvSpPr>
          <p:cNvPr id="54" name="Google Shape;54;p9"/>
          <p:cNvSpPr txBox="1"/>
          <p:nvPr/>
        </p:nvSpPr>
        <p:spPr>
          <a:xfrm>
            <a:off x="1510600" y="1967600"/>
            <a:ext cx="18846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>
                <a:solidFill>
                  <a:schemeClr val="dk1"/>
                </a:solidFill>
              </a:rPr>
              <a:t>👤</a:t>
            </a:r>
            <a:endParaRPr/>
          </a:p>
        </p:txBody>
      </p:sp>
      <p:sp>
        <p:nvSpPr>
          <p:cNvPr id="55" name="Google Shape;55;p9"/>
          <p:cNvSpPr txBox="1"/>
          <p:nvPr/>
        </p:nvSpPr>
        <p:spPr>
          <a:xfrm>
            <a:off x="-44350" y="2314575"/>
            <a:ext cx="18846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>
                <a:solidFill>
                  <a:schemeClr val="dk1"/>
                </a:solidFill>
              </a:rPr>
              <a:t>👤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Youth Democracy Lab</a:t>
            </a:r>
            <a:endParaRPr/>
          </a:p>
        </p:txBody>
      </p:sp>
      <p:sp>
        <p:nvSpPr>
          <p:cNvPr id="61" name="Google Shape;61;p10"/>
          <p:cNvSpPr txBox="1"/>
          <p:nvPr/>
        </p:nvSpPr>
        <p:spPr>
          <a:xfrm>
            <a:off x="1834238" y="4762475"/>
            <a:ext cx="5298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Bildnachweis: </a:t>
            </a:r>
            <a:r>
              <a:rPr lang="de" sz="800">
                <a:solidFill>
                  <a:schemeClr val="dk2"/>
                </a:solidFill>
                <a:uFill>
                  <a:noFill/>
                </a:uFill>
                <a:latin typeface="Aleo ExtraLight"/>
                <a:ea typeface="Aleo ExtraLight"/>
                <a:cs typeface="Aleo ExtraLight"/>
                <a:sym typeface="Aleo ExtraLigh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https://www.sueddeutsche.de/thema/</a:t>
            </a: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Democracy_Lab</a:t>
            </a:r>
            <a:endParaRPr sz="800">
              <a:solidFill>
                <a:schemeClr val="dk2"/>
              </a:solidFill>
              <a:latin typeface="Aleo ExtraLight"/>
              <a:ea typeface="Aleo ExtraLight"/>
              <a:cs typeface="Aleo ExtraLight"/>
              <a:sym typeface="Aleo ExtraLight"/>
            </a:endParaRPr>
          </a:p>
        </p:txBody>
      </p:sp>
      <p:sp>
        <p:nvSpPr>
          <p:cNvPr id="62" name="Google Shape;62;p10"/>
          <p:cNvSpPr txBox="1"/>
          <p:nvPr/>
        </p:nvSpPr>
        <p:spPr>
          <a:xfrm>
            <a:off x="1293525" y="1437800"/>
            <a:ext cx="68112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13900"/>
              <a:t>🗳</a:t>
            </a:r>
            <a:r>
              <a:rPr lang="de" sz="13900"/>
              <a:t>🧒🏾👨‍🔬</a:t>
            </a:r>
            <a:endParaRPr sz="13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First Impressions</a:t>
            </a:r>
            <a:endParaRPr/>
          </a:p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36125" y="1210525"/>
            <a:ext cx="4763400" cy="34983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8B0404"/>
              </a:buClr>
              <a:buSzPts val="1600"/>
              <a:buChar char="❖"/>
            </a:pPr>
            <a:r>
              <a:rPr lang="de" sz="1500"/>
              <a:t>I have voted in a democratic election.</a:t>
            </a:r>
            <a:br>
              <a:rPr lang="de" sz="1500"/>
            </a:br>
            <a:endParaRPr sz="15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B0404"/>
              </a:buClr>
              <a:buSzPts val="1600"/>
              <a:buChar char="❖"/>
            </a:pPr>
            <a:r>
              <a:rPr lang="de" sz="1500"/>
              <a:t>I have taken part in a demonstration. </a:t>
            </a:r>
            <a:br>
              <a:rPr lang="de" sz="1500"/>
            </a:br>
            <a:endParaRPr sz="15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B0404"/>
              </a:buClr>
              <a:buSzPts val="1600"/>
              <a:buChar char="❖"/>
            </a:pPr>
            <a:r>
              <a:rPr lang="de" sz="1500"/>
              <a:t>I have signed a petition.</a:t>
            </a:r>
            <a:br>
              <a:rPr lang="de" sz="1500"/>
            </a:br>
            <a:endParaRPr sz="15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B0404"/>
              </a:buClr>
              <a:buSzPts val="1600"/>
              <a:buChar char="❖"/>
            </a:pPr>
            <a:r>
              <a:rPr lang="de" sz="1500"/>
              <a:t>I have spoken to a politician (on site/digital). </a:t>
            </a:r>
            <a:endParaRPr sz="1500"/>
          </a:p>
          <a:p>
            <a:pPr indent="0" lvl="0" marL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1"/>
          <p:cNvSpPr txBox="1"/>
          <p:nvPr>
            <p:ph idx="2" type="body"/>
          </p:nvPr>
        </p:nvSpPr>
        <p:spPr>
          <a:xfrm>
            <a:off x="4899525" y="1570675"/>
            <a:ext cx="4061100" cy="27780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B0404"/>
              </a:buClr>
              <a:buSzPts val="1500"/>
              <a:buChar char="❖"/>
            </a:pPr>
            <a:r>
              <a:rPr lang="de" sz="1500"/>
              <a:t>I find the opportunities for young people to get involved in politics inviting and well communicated.</a:t>
            </a:r>
            <a:endParaRPr sz="15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B0404"/>
              </a:buClr>
              <a:buSzPts val="1500"/>
              <a:buChar char="❖"/>
            </a:pPr>
            <a:r>
              <a:rPr lang="de" sz="1500"/>
              <a:t>I believe that my vote makes a difference in elections.</a:t>
            </a:r>
            <a:br>
              <a:rPr lang="de" sz="1500"/>
            </a:b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B0404"/>
              </a:buClr>
              <a:buSzPts val="1500"/>
              <a:buChar char="❖"/>
            </a:pPr>
            <a:r>
              <a:rPr lang="de" sz="1500"/>
              <a:t>I feel motivated and informed when it comes to political issues in Europe.</a:t>
            </a:r>
            <a:endParaRPr sz="15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/>
          <p:nvPr>
            <p:ph type="title"/>
          </p:nvPr>
        </p:nvSpPr>
        <p:spPr>
          <a:xfrm>
            <a:off x="361950" y="109300"/>
            <a:ext cx="82062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Insights: What does representation mean?</a:t>
            </a:r>
            <a:endParaRPr/>
          </a:p>
        </p:txBody>
      </p:sp>
      <p:sp>
        <p:nvSpPr>
          <p:cNvPr id="75" name="Google Shape;75;p12"/>
          <p:cNvSpPr txBox="1"/>
          <p:nvPr/>
        </p:nvSpPr>
        <p:spPr>
          <a:xfrm>
            <a:off x="296800" y="1507575"/>
            <a:ext cx="2984700" cy="340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Representation</a:t>
            </a:r>
            <a:r>
              <a:rPr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means, above all, to </a:t>
            </a:r>
            <a:r>
              <a:rPr b="1"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standing up for someone </a:t>
            </a:r>
            <a:r>
              <a:rPr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and </a:t>
            </a:r>
            <a:r>
              <a:rPr b="1"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making groups visible</a:t>
            </a:r>
            <a:r>
              <a:rPr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in political contexts.</a:t>
            </a:r>
            <a:endParaRPr sz="15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Those represented must be able to </a:t>
            </a:r>
            <a:r>
              <a:rPr b="1"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identify with the actions of the representatives</a:t>
            </a:r>
            <a:r>
              <a:rPr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.</a:t>
            </a:r>
            <a:endParaRPr sz="15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76" name="Google Shape;76;p12"/>
          <p:cNvSpPr txBox="1"/>
          <p:nvPr/>
        </p:nvSpPr>
        <p:spPr>
          <a:xfrm>
            <a:off x="4088800" y="1507575"/>
            <a:ext cx="4479300" cy="24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 sz="4900">
                <a:solidFill>
                  <a:schemeClr val="dk1"/>
                </a:solidFill>
                <a:highlight>
                  <a:schemeClr val="lt1"/>
                </a:highlight>
              </a:rPr>
              <a:t>👩</a:t>
            </a:r>
            <a:br>
              <a:rPr i="1" lang="de">
                <a:latin typeface="Aleo"/>
                <a:ea typeface="Aleo"/>
                <a:cs typeface="Aleo"/>
                <a:sym typeface="Aleo"/>
              </a:rPr>
            </a:br>
            <a:endParaRPr i="1"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de">
                <a:latin typeface="Aleo"/>
                <a:ea typeface="Aleo"/>
                <a:cs typeface="Aleo"/>
                <a:sym typeface="Aleo"/>
              </a:rPr>
              <a:t>"</a:t>
            </a:r>
            <a:r>
              <a:rPr i="1"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And if I go back to the German EU politicians, then - well, I can only say </a:t>
            </a:r>
            <a:r>
              <a:rPr i="1"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politicians,</a:t>
            </a:r>
            <a:r>
              <a:rPr i="1"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because I think the vast majority of them are men over 45. Where you... I don't see myself represented at all.</a:t>
            </a:r>
            <a:r>
              <a:rPr i="1" lang="de">
                <a:latin typeface="Aleo"/>
                <a:ea typeface="Aleo"/>
                <a:cs typeface="Aleo"/>
                <a:sym typeface="Aleo"/>
              </a:rPr>
              <a:t>"</a:t>
            </a:r>
            <a:endParaRPr i="1"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latin typeface="Aleo"/>
                <a:ea typeface="Aleo"/>
                <a:cs typeface="Aleo"/>
                <a:sym typeface="Aleo"/>
              </a:rPr>
              <a:t>(</a:t>
            </a:r>
            <a:r>
              <a:rPr lang="de">
                <a:latin typeface="Aleo"/>
                <a:ea typeface="Aleo"/>
                <a:cs typeface="Aleo"/>
                <a:sym typeface="Aleo"/>
              </a:rPr>
              <a:t>A participant from our focus groups - Germany</a:t>
            </a:r>
            <a:r>
              <a:rPr lang="de">
                <a:latin typeface="Aleo"/>
                <a:ea typeface="Aleo"/>
                <a:cs typeface="Aleo"/>
                <a:sym typeface="Aleo"/>
              </a:rPr>
              <a:t>)</a:t>
            </a:r>
            <a:endParaRPr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/>
        </p:nvSpPr>
        <p:spPr>
          <a:xfrm>
            <a:off x="128275" y="2527425"/>
            <a:ext cx="4240800" cy="16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4100">
                <a:solidFill>
                  <a:schemeClr val="dk1"/>
                </a:solidFill>
              </a:rPr>
              <a:t>👨</a:t>
            </a:r>
            <a:endParaRPr i="1"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de">
                <a:latin typeface="Aleo"/>
                <a:ea typeface="Aleo"/>
                <a:cs typeface="Aleo"/>
                <a:sym typeface="Aleo"/>
              </a:rPr>
              <a:t>"</a:t>
            </a:r>
            <a:r>
              <a:rPr i="1" lang="de">
                <a:latin typeface="Aleo"/>
                <a:ea typeface="Aleo"/>
                <a:cs typeface="Aleo"/>
                <a:sym typeface="Aleo"/>
              </a:rPr>
              <a:t>If you don't take part in the elections, you can't change anything.</a:t>
            </a:r>
            <a:r>
              <a:rPr i="1" lang="de">
                <a:latin typeface="Aleo"/>
                <a:ea typeface="Aleo"/>
                <a:cs typeface="Aleo"/>
                <a:sym typeface="Aleo"/>
              </a:rPr>
              <a:t>"</a:t>
            </a:r>
            <a:endParaRPr i="1"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latin typeface="Aleo"/>
                <a:ea typeface="Aleo"/>
                <a:cs typeface="Aleo"/>
                <a:sym typeface="Aleo"/>
              </a:rPr>
              <a:t>(</a:t>
            </a:r>
            <a:r>
              <a:rPr lang="de">
                <a:latin typeface="Aleo"/>
                <a:ea typeface="Aleo"/>
                <a:cs typeface="Aleo"/>
                <a:sym typeface="Aleo"/>
              </a:rPr>
              <a:t>A participant from our focus groups - Greece</a:t>
            </a:r>
            <a:r>
              <a:rPr lang="de">
                <a:latin typeface="Aleo"/>
                <a:ea typeface="Aleo"/>
                <a:cs typeface="Aleo"/>
                <a:sym typeface="Aleo"/>
              </a:rPr>
              <a:t>)</a:t>
            </a:r>
            <a:endParaRPr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128275" y="1318550"/>
            <a:ext cx="4496400" cy="8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 sz="17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Political </a:t>
            </a:r>
            <a:r>
              <a:rPr b="1" lang="de" sz="17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 </a:t>
            </a:r>
            <a:r>
              <a:rPr lang="de" sz="17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describes activity </a:t>
            </a:r>
            <a:br>
              <a:rPr lang="de" sz="17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r>
              <a:rPr lang="de" sz="17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of citizens who voluntarily want to </a:t>
            </a:r>
            <a:br>
              <a:rPr lang="de" sz="17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r>
              <a:rPr lang="de" sz="17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exert influence on public policy. </a:t>
            </a:r>
            <a:r>
              <a:rPr lang="de" sz="17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endParaRPr sz="800"/>
          </a:p>
        </p:txBody>
      </p:sp>
      <p:sp>
        <p:nvSpPr>
          <p:cNvPr id="83" name="Google Shape;83;p13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Insights: What does participation mean?</a:t>
            </a:r>
            <a:endParaRPr/>
          </a:p>
        </p:txBody>
      </p:sp>
      <p:pic>
        <p:nvPicPr>
          <p:cNvPr id="84" name="Google Shape;8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12925" y="1643350"/>
            <a:ext cx="4373340" cy="26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3361775" y="-2232200"/>
            <a:ext cx="91977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05700" y="1341250"/>
            <a:ext cx="3142200" cy="97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de" sz="19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Trust</a:t>
            </a:r>
            <a:r>
              <a:rPr lang="de" sz="19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means being sure that you can rely on someone or something. </a:t>
            </a:r>
            <a:endParaRPr sz="1200"/>
          </a:p>
        </p:txBody>
      </p:sp>
      <p:sp>
        <p:nvSpPr>
          <p:cNvPr id="91" name="Google Shape;91;p14"/>
          <p:cNvSpPr txBox="1"/>
          <p:nvPr/>
        </p:nvSpPr>
        <p:spPr>
          <a:xfrm>
            <a:off x="102225" y="2682600"/>
            <a:ext cx="36297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 sz="3300">
                <a:latin typeface="Aleo"/>
                <a:ea typeface="Aleo"/>
                <a:cs typeface="Aleo"/>
                <a:sym typeface="Aleo"/>
              </a:rPr>
              <a:t>👨🏾</a:t>
            </a:r>
            <a:endParaRPr sz="3300"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i="1" lang="de" sz="1300">
                <a:latin typeface="Aleo"/>
                <a:ea typeface="Aleo"/>
                <a:cs typeface="Aleo"/>
                <a:sym typeface="Aleo"/>
              </a:rPr>
            </a:br>
            <a:r>
              <a:rPr i="1" lang="de" sz="1300">
                <a:latin typeface="Aleo"/>
                <a:ea typeface="Aleo"/>
                <a:cs typeface="Aleo"/>
                <a:sym typeface="Aleo"/>
              </a:rPr>
              <a:t>"I didn't use to have too much faith in politics, but now I have none at all."</a:t>
            </a:r>
            <a:endParaRPr i="1" sz="1300"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 sz="1300">
                <a:latin typeface="Aleo"/>
                <a:ea typeface="Aleo"/>
                <a:cs typeface="Aleo"/>
                <a:sym typeface="Aleo"/>
              </a:rPr>
              <a:t>(A participant from our focus groups - France)</a:t>
            </a:r>
            <a:endParaRPr sz="1300"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92" name="Google Shape;92;p14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Insights: What does trust mean?</a:t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1625" y="1341255"/>
            <a:ext cx="5107275" cy="3070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/>
        </p:nvSpPr>
        <p:spPr>
          <a:xfrm>
            <a:off x="3732150" y="3647000"/>
            <a:ext cx="1679700" cy="4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de" sz="19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Trust</a:t>
            </a:r>
            <a:endParaRPr/>
          </a:p>
        </p:txBody>
      </p:sp>
      <p:sp>
        <p:nvSpPr>
          <p:cNvPr id="99" name="Google Shape;99;p15"/>
          <p:cNvSpPr txBox="1"/>
          <p:nvPr/>
        </p:nvSpPr>
        <p:spPr>
          <a:xfrm>
            <a:off x="589625" y="1235675"/>
            <a:ext cx="2205600" cy="7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de" sz="19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Group 1: Representation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6122225" y="1235663"/>
            <a:ext cx="2205600" cy="7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de" sz="19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Group 2: Participation</a:t>
            </a:r>
            <a:endParaRPr/>
          </a:p>
        </p:txBody>
      </p:sp>
      <p:sp>
        <p:nvSpPr>
          <p:cNvPr id="101" name="Google Shape;101;p15"/>
          <p:cNvSpPr txBox="1"/>
          <p:nvPr/>
        </p:nvSpPr>
        <p:spPr>
          <a:xfrm>
            <a:off x="192425" y="1914400"/>
            <a:ext cx="3000000" cy="12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</a:t>
            </a: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tanding up for someone and making groups visible.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Those represented must be able to identify with the actions of those representing them.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5601275" y="1914400"/>
            <a:ext cx="3247500" cy="18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 sz="13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Political participation describes activity of citizens who voluntarily want to exert influence on public policy.</a:t>
            </a:r>
            <a:endParaRPr sz="12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 sz="10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Voting, protests (legal and illegal), party work, activism, election campaigning, petitions, </a:t>
            </a:r>
            <a:br>
              <a:rPr lang="de" sz="10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r>
              <a:rPr lang="de" sz="10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(political violence)</a:t>
            </a:r>
            <a:endParaRPr sz="10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2983325" y="3961200"/>
            <a:ext cx="3000000" cy="76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Trust means being able to be sure that you can rely on someone or something.</a:t>
            </a:r>
            <a:endParaRPr sz="900"/>
          </a:p>
        </p:txBody>
      </p:sp>
      <p:sp>
        <p:nvSpPr>
          <p:cNvPr id="104" name="Google Shape;104;p15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Youth Democracy Lab</a:t>
            </a:r>
            <a:endParaRPr/>
          </a:p>
        </p:txBody>
      </p:sp>
      <p:sp>
        <p:nvSpPr>
          <p:cNvPr id="105" name="Google Shape;105;p15"/>
          <p:cNvSpPr/>
          <p:nvPr/>
        </p:nvSpPr>
        <p:spPr>
          <a:xfrm rot="5400000">
            <a:off x="4424225" y="-439750"/>
            <a:ext cx="118200" cy="8055300"/>
          </a:xfrm>
          <a:prstGeom prst="righ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/>
        </p:nvSpPr>
        <p:spPr>
          <a:xfrm>
            <a:off x="475800" y="1861175"/>
            <a:ext cx="3812100" cy="25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i="1"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Recommendations for policy makers</a:t>
            </a:r>
            <a:endParaRPr b="1" i="1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Concrete recommendations and/or examples of how politicians should act and/or what policies should be implemented to </a:t>
            </a:r>
            <a:b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address the issues of: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Representation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Trust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11" name="Google Shape;111;p16"/>
          <p:cNvSpPr txBox="1"/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What we want from you</a:t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4872100" y="1861175"/>
            <a:ext cx="3812100" cy="26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i="1"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Recommendations for political education</a:t>
            </a:r>
            <a:endParaRPr b="1" i="1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Concrete recommendations and/or examples of what tools the educational sector should use or how education should change to address the issues of: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Representation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Trust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Democracy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83250" y="1290325"/>
            <a:ext cx="89775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We want to create </a:t>
            </a:r>
            <a:r>
              <a:rPr b="1"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toolkits</a:t>
            </a:r>
            <a:r>
              <a:rPr b="1"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for </a:t>
            </a:r>
            <a:r>
              <a:rPr b="1"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politicians</a:t>
            </a:r>
            <a:r>
              <a:rPr b="1" lang="de" sz="150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and educators which build upon your recommendations!</a:t>
            </a:r>
            <a:endParaRPr b="1" sz="15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sign_ActEU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