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0"/>
  </p:normalViewPr>
  <p:slideViewPr>
    <p:cSldViewPr snapToGrid="0">
      <p:cViewPr varScale="1">
        <p:scale>
          <a:sx n="53" d="100"/>
          <a:sy n="53" d="100"/>
        </p:scale>
        <p:origin x="120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08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73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83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8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06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1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85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44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6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55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8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2C0311-EB92-2B4C-98CA-918051F9E080}" type="datetimeFigureOut">
              <a:rPr lang="de-DE" smtClean="0"/>
              <a:t>20.01.2026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8D4C1-2CEA-B040-B773-9FFC409A1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7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564A8-FE6D-9505-D34B-B0829DAB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095B188-1E28-01AD-305D-FBA14093C54C}"/>
              </a:ext>
            </a:extLst>
          </p:cNvPr>
          <p:cNvSpPr txBox="1"/>
          <p:nvPr/>
        </p:nvSpPr>
        <p:spPr>
          <a:xfrm>
            <a:off x="7426334" y="-4007"/>
            <a:ext cx="653095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#Europa staje się viralem!</a:t>
            </a:r>
            <a:endParaRPr lang="de-DE" sz="40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ctr"/>
            <a:endParaRPr lang="de-DE" sz="8800" b="1" dirty="0">
              <a:solidFill>
                <a:schemeClr val="bg1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9D3626B-D101-77EF-0088-02DDA83E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546" y="157755"/>
            <a:ext cx="1872999" cy="18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kTok Logo ▻ Bilder, Geschichte, Entwicklung &amp; u.v.m">
            <a:extLst>
              <a:ext uri="{FF2B5EF4-FFF2-40B4-BE49-F238E27FC236}">
                <a16:creationId xmlns:a16="http://schemas.microsoft.com/office/drawing/2014/main" id="{8177A557-3FC2-59B6-E054-48B32AD8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0" y="157755"/>
            <a:ext cx="1687343" cy="19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0D8D85B-059E-2EB8-4839-8D153351B986}"/>
              </a:ext>
            </a:extLst>
          </p:cNvPr>
          <p:cNvCxnSpPr>
            <a:cxnSpLocks/>
          </p:cNvCxnSpPr>
          <p:nvPr/>
        </p:nvCxnSpPr>
        <p:spPr>
          <a:xfrm>
            <a:off x="0" y="2550695"/>
            <a:ext cx="2138362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D1F39D0E-3F8C-887B-ACCF-33BE024E0987}"/>
              </a:ext>
            </a:extLst>
          </p:cNvPr>
          <p:cNvCxnSpPr>
            <a:cxnSpLocks/>
          </p:cNvCxnSpPr>
          <p:nvPr/>
        </p:nvCxnSpPr>
        <p:spPr>
          <a:xfrm>
            <a:off x="6954755" y="2550695"/>
            <a:ext cx="0" cy="12568655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AF414518-C5EA-B58D-3CAE-CD9CF9DECED1}"/>
              </a:ext>
            </a:extLst>
          </p:cNvPr>
          <p:cNvCxnSpPr>
            <a:cxnSpLocks/>
          </p:cNvCxnSpPr>
          <p:nvPr/>
        </p:nvCxnSpPr>
        <p:spPr>
          <a:xfrm>
            <a:off x="14336630" y="2550695"/>
            <a:ext cx="0" cy="12568655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DC8B08D9-2AD1-163E-187E-1BD12904A65A}"/>
              </a:ext>
            </a:extLst>
          </p:cNvPr>
          <p:cNvSpPr txBox="1"/>
          <p:nvPr/>
        </p:nvSpPr>
        <p:spPr>
          <a:xfrm>
            <a:off x="7046994" y="5897626"/>
            <a:ext cx="7108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💡 </a:t>
            </a:r>
            <a:r>
              <a:rPr lang="pl-PL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Nasze pomysły na przyszłość Europy:</a:t>
            </a:r>
            <a:b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pl-PL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Wizja 2030 – następny rozdział Europy</a:t>
            </a:r>
            <a:endParaRPr lang="de-DE" sz="32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1815AFE9-9C88-CC61-559B-D4C0E6939831}"/>
              </a:ext>
            </a:extLst>
          </p:cNvPr>
          <p:cNvCxnSpPr>
            <a:cxnSpLocks/>
          </p:cNvCxnSpPr>
          <p:nvPr/>
        </p:nvCxnSpPr>
        <p:spPr>
          <a:xfrm flipH="1">
            <a:off x="14336629" y="10098146"/>
            <a:ext cx="704699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12" descr="Hashtag-Symbolstrich PNG- Und SVG-Design Für T-Shirts">
            <a:extLst>
              <a:ext uri="{FF2B5EF4-FFF2-40B4-BE49-F238E27FC236}">
                <a16:creationId xmlns:a16="http://schemas.microsoft.com/office/drawing/2014/main" id="{F4390E4A-DD95-2E03-A0E6-73A77EF5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794" y="11573988"/>
            <a:ext cx="591333" cy="5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Hashtag-Symbolstrich PNG- Und SVG-Design Für T-Shirts">
            <a:extLst>
              <a:ext uri="{FF2B5EF4-FFF2-40B4-BE49-F238E27FC236}">
                <a16:creationId xmlns:a16="http://schemas.microsoft.com/office/drawing/2014/main" id="{FF079FD5-9B12-6FAA-DF02-920BDCC0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168" y="12446840"/>
            <a:ext cx="585624" cy="5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Hashtag-Symbolstrich PNG- Und SVG-Design Für T-Shirts">
            <a:extLst>
              <a:ext uri="{FF2B5EF4-FFF2-40B4-BE49-F238E27FC236}">
                <a16:creationId xmlns:a16="http://schemas.microsoft.com/office/drawing/2014/main" id="{1FFA396D-E7EA-C6E4-3FE5-C2B3F96D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517" y="13311412"/>
            <a:ext cx="607275" cy="6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Gerade Verbindung 1023">
            <a:extLst>
              <a:ext uri="{FF2B5EF4-FFF2-40B4-BE49-F238E27FC236}">
                <a16:creationId xmlns:a16="http://schemas.microsoft.com/office/drawing/2014/main" id="{F71ED389-66D7-DB95-8F2E-5F1A96834935}"/>
              </a:ext>
            </a:extLst>
          </p:cNvPr>
          <p:cNvCxnSpPr/>
          <p:nvPr/>
        </p:nvCxnSpPr>
        <p:spPr>
          <a:xfrm>
            <a:off x="14795969" y="12259324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5" name="Gerade Verbindung 1024">
            <a:extLst>
              <a:ext uri="{FF2B5EF4-FFF2-40B4-BE49-F238E27FC236}">
                <a16:creationId xmlns:a16="http://schemas.microsoft.com/office/drawing/2014/main" id="{E0C93EB1-745A-4A1A-0144-FA622DC8FA4F}"/>
              </a:ext>
            </a:extLst>
          </p:cNvPr>
          <p:cNvCxnSpPr/>
          <p:nvPr/>
        </p:nvCxnSpPr>
        <p:spPr>
          <a:xfrm>
            <a:off x="14819686" y="13089005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7" name="Gerade Verbindung 1026">
            <a:extLst>
              <a:ext uri="{FF2B5EF4-FFF2-40B4-BE49-F238E27FC236}">
                <a16:creationId xmlns:a16="http://schemas.microsoft.com/office/drawing/2014/main" id="{EA6FAD72-7CC9-7CB7-6637-DA47783052F0}"/>
              </a:ext>
            </a:extLst>
          </p:cNvPr>
          <p:cNvCxnSpPr/>
          <p:nvPr/>
        </p:nvCxnSpPr>
        <p:spPr>
          <a:xfrm>
            <a:off x="14772252" y="13918687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9" name="Textfeld 1028">
            <a:extLst>
              <a:ext uri="{FF2B5EF4-FFF2-40B4-BE49-F238E27FC236}">
                <a16:creationId xmlns:a16="http://schemas.microsoft.com/office/drawing/2014/main" id="{67751B92-128E-CD0D-4566-7CB93F24FBF4}"/>
              </a:ext>
            </a:extLst>
          </p:cNvPr>
          <p:cNvSpPr txBox="1"/>
          <p:nvPr/>
        </p:nvSpPr>
        <p:spPr>
          <a:xfrm>
            <a:off x="16108856" y="10343052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Carlito" panose="020F0502020204030204" pitchFamily="34" charset="0"/>
                <a:cs typeface="Carlito" panose="020F0502020204030204" pitchFamily="34" charset="0"/>
              </a:rPr>
              <a:t>#️⃣ </a:t>
            </a:r>
            <a:r>
              <a:rPr lang="pl-PL" sz="3200" b="1" dirty="0">
                <a:latin typeface="Carlito" panose="020F0502020204030204" pitchFamily="34" charset="0"/>
                <a:cs typeface="Carlito" panose="020F0502020204030204" pitchFamily="34" charset="0"/>
              </a:rPr>
              <a:t>Nasz kampania #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38C77945-1727-DF43-6CE8-ECC0A5009BEE}"/>
              </a:ext>
            </a:extLst>
          </p:cNvPr>
          <p:cNvSpPr txBox="1"/>
          <p:nvPr/>
        </p:nvSpPr>
        <p:spPr>
          <a:xfrm>
            <a:off x="8616529" y="2813480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👧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Nasze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grupy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docelowe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32EBC4D9-FF80-1B82-F60A-1E24DE6CC3FF}"/>
              </a:ext>
            </a:extLst>
          </p:cNvPr>
          <p:cNvSpPr txBox="1"/>
          <p:nvPr/>
        </p:nvSpPr>
        <p:spPr>
          <a:xfrm>
            <a:off x="14517274" y="2807985"/>
            <a:ext cx="6685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📸  </a:t>
            </a:r>
            <a:r>
              <a:rPr lang="pl-PL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Pomysły na treści:</a:t>
            </a:r>
            <a:br>
              <a:rPr lang="pl-PL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pl-PL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„Twórz. Dziel się. Wzmacniaj.”</a:t>
            </a:r>
            <a:b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de-DE" sz="24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24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Możesz też od razu spróbować w praktyce!</a:t>
            </a:r>
            <a:endParaRPr lang="de-DE" sz="3200" i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057" name="Gerade Verbindung 1056">
            <a:extLst>
              <a:ext uri="{FF2B5EF4-FFF2-40B4-BE49-F238E27FC236}">
                <a16:creationId xmlns:a16="http://schemas.microsoft.com/office/drawing/2014/main" id="{F58D40C3-82B8-FDDC-0940-5C5455455948}"/>
              </a:ext>
            </a:extLst>
          </p:cNvPr>
          <p:cNvCxnSpPr>
            <a:cxnSpLocks/>
          </p:cNvCxnSpPr>
          <p:nvPr/>
        </p:nvCxnSpPr>
        <p:spPr>
          <a:xfrm flipH="1" flipV="1">
            <a:off x="-40036" y="5707048"/>
            <a:ext cx="6954755" cy="4409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B301DFA2-5E51-A775-CA27-36ECA485919F}"/>
              </a:ext>
            </a:extLst>
          </p:cNvPr>
          <p:cNvSpPr txBox="1"/>
          <p:nvPr/>
        </p:nvSpPr>
        <p:spPr>
          <a:xfrm>
            <a:off x="455143" y="2813481"/>
            <a:ext cx="6044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👤 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Nazwa profilu/kanału:</a:t>
            </a:r>
            <a:endParaRPr lang="de-DE" sz="32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066" name="Textfeld 1065">
            <a:extLst>
              <a:ext uri="{FF2B5EF4-FFF2-40B4-BE49-F238E27FC236}">
                <a16:creationId xmlns:a16="http://schemas.microsoft.com/office/drawing/2014/main" id="{EA6D6506-3780-6710-04EE-4E9233077282}"/>
              </a:ext>
            </a:extLst>
          </p:cNvPr>
          <p:cNvSpPr txBox="1"/>
          <p:nvPr/>
        </p:nvSpPr>
        <p:spPr>
          <a:xfrm>
            <a:off x="932690" y="5825132"/>
            <a:ext cx="6114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📱 </a:t>
            </a:r>
            <a:r>
              <a:rPr lang="pl-PL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Platforma(-y), </a:t>
            </a:r>
            <a:br>
              <a:rPr lang="pl-PL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pl-PL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z których korzystamy:</a:t>
            </a:r>
            <a:endParaRPr lang="de-DE" sz="32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4CBB00F5-6931-B4B9-AE80-7738D99DD952}"/>
              </a:ext>
            </a:extLst>
          </p:cNvPr>
          <p:cNvCxnSpPr>
            <a:cxnSpLocks/>
          </p:cNvCxnSpPr>
          <p:nvPr/>
        </p:nvCxnSpPr>
        <p:spPr>
          <a:xfrm flipH="1">
            <a:off x="0" y="10074103"/>
            <a:ext cx="695475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C9CF488E-B2FA-CE5F-DE0F-AEBB00AB1A5A}"/>
              </a:ext>
            </a:extLst>
          </p:cNvPr>
          <p:cNvCxnSpPr>
            <a:cxnSpLocks/>
          </p:cNvCxnSpPr>
          <p:nvPr/>
        </p:nvCxnSpPr>
        <p:spPr>
          <a:xfrm flipH="1" flipV="1">
            <a:off x="6931146" y="5707048"/>
            <a:ext cx="7461946" cy="23412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11F2427-6870-B5DA-966E-767874EE21DB}"/>
              </a:ext>
            </a:extLst>
          </p:cNvPr>
          <p:cNvSpPr txBox="1"/>
          <p:nvPr/>
        </p:nvSpPr>
        <p:spPr>
          <a:xfrm>
            <a:off x="512905" y="10355451"/>
            <a:ext cx="592284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 🎯 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Cele naszego profilu/kanału:</a:t>
            </a:r>
            <a:endParaRPr lang="de-DE" sz="32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353F5F-FC6D-4A20-B754-1A890015461E}"/>
              </a:ext>
            </a:extLst>
          </p:cNvPr>
          <p:cNvSpPr txBox="1"/>
          <p:nvPr/>
        </p:nvSpPr>
        <p:spPr>
          <a:xfrm>
            <a:off x="1640937" y="907416"/>
            <a:ext cx="17707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Robert Schuman mógł rozpowszechniać swoją wizję Europy wyłącznie w formie analogowej – dziś platformy takie jak Instagram i </a:t>
            </a:r>
            <a:r>
              <a:rPr lang="pl-PL" sz="28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TikTok</a:t>
            </a:r>
            <a:r>
              <a:rPr lang="pl-PL" sz="28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oferują nowe możliwości. Jak zaprezentowałbyś/zaprezentowałabyś tam swoje pomysły dotyczące przyszłości Europy, jakie treści byłyby kluczowe i w jaki sposób najlepiej dotarłbyś/dotarłabyś do swoich grup docelowych?</a:t>
            </a:r>
            <a:endParaRPr lang="en-US" sz="2800" i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189E6-6A3B-F9C5-97D8-AD8DE0B2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556EF91-FF5B-632F-2E48-B56837EA164A}"/>
              </a:ext>
            </a:extLst>
          </p:cNvPr>
          <p:cNvSpPr txBox="1"/>
          <p:nvPr/>
        </p:nvSpPr>
        <p:spPr>
          <a:xfrm>
            <a:off x="7136999" y="59239"/>
            <a:ext cx="710964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#</a:t>
            </a:r>
            <a:r>
              <a:rPr lang="pl-PL" sz="6000" b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Wizja </a:t>
            </a:r>
            <a:r>
              <a:rPr lang="pl-PL" sz="60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europy</a:t>
            </a:r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[</a:t>
            </a:r>
            <a:r>
              <a:rPr lang="de-DE" sz="60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year</a:t>
            </a:r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]!</a:t>
            </a:r>
          </a:p>
          <a:p>
            <a:pPr algn="ctr"/>
            <a:endParaRPr lang="de-DE" sz="8800" b="1" dirty="0">
              <a:solidFill>
                <a:schemeClr val="bg1"/>
              </a:solidFill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F8AC0B65-B204-450B-28DD-480C3CF186F4}"/>
              </a:ext>
            </a:extLst>
          </p:cNvPr>
          <p:cNvCxnSpPr>
            <a:cxnSpLocks/>
          </p:cNvCxnSpPr>
          <p:nvPr/>
        </p:nvCxnSpPr>
        <p:spPr>
          <a:xfrm>
            <a:off x="0" y="2550695"/>
            <a:ext cx="2138362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92E069D9-5D3A-6F22-25C3-C2AFD6F13E67}"/>
              </a:ext>
            </a:extLst>
          </p:cNvPr>
          <p:cNvCxnSpPr>
            <a:cxnSpLocks/>
          </p:cNvCxnSpPr>
          <p:nvPr/>
        </p:nvCxnSpPr>
        <p:spPr>
          <a:xfrm>
            <a:off x="6954755" y="2550695"/>
            <a:ext cx="0" cy="12568655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0A76CF38-CAD2-FFD7-4CE3-0F09A107D198}"/>
              </a:ext>
            </a:extLst>
          </p:cNvPr>
          <p:cNvSpPr txBox="1"/>
          <p:nvPr/>
        </p:nvSpPr>
        <p:spPr>
          <a:xfrm>
            <a:off x="7812651" y="2640510"/>
            <a:ext cx="1138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✍️ </a:t>
            </a:r>
            <a:r>
              <a:rPr lang="pl-PL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Nasz deklaracja</a:t>
            </a:r>
            <a:r>
              <a:rPr lang="de-DE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Schuman</a:t>
            </a:r>
            <a:r>
              <a:rPr lang="pl-PL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2.0</a:t>
            </a:r>
          </a:p>
        </p:txBody>
      </p: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E847F535-946E-4029-55BD-76CBBC0DBC25}"/>
              </a:ext>
            </a:extLst>
          </p:cNvPr>
          <p:cNvSpPr txBox="1"/>
          <p:nvPr/>
        </p:nvSpPr>
        <p:spPr>
          <a:xfrm>
            <a:off x="455140" y="3747461"/>
            <a:ext cx="6044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Nasza wizja przyszłości: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D90C638E-05DD-D6AE-09BF-15922DA194D1}"/>
              </a:ext>
            </a:extLst>
          </p:cNvPr>
          <p:cNvCxnSpPr>
            <a:cxnSpLocks/>
          </p:cNvCxnSpPr>
          <p:nvPr/>
        </p:nvCxnSpPr>
        <p:spPr>
          <a:xfrm flipH="1">
            <a:off x="-40045" y="7004808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615DF028-58D6-F2C9-F456-8A09C9272DA9}"/>
              </a:ext>
            </a:extLst>
          </p:cNvPr>
          <p:cNvSpPr txBox="1"/>
          <p:nvPr/>
        </p:nvSpPr>
        <p:spPr>
          <a:xfrm>
            <a:off x="415100" y="7189009"/>
            <a:ext cx="604446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Wyzwania dla przyszłości Europy: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1040A59-9AE2-95A0-BB9D-EB48CE66B19F}"/>
              </a:ext>
            </a:extLst>
          </p:cNvPr>
          <p:cNvCxnSpPr>
            <a:cxnSpLocks/>
          </p:cNvCxnSpPr>
          <p:nvPr/>
        </p:nvCxnSpPr>
        <p:spPr>
          <a:xfrm flipH="1">
            <a:off x="-40044" y="10805395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66E483C-E184-8719-3ADE-92A2F7AF0C44}"/>
              </a:ext>
            </a:extLst>
          </p:cNvPr>
          <p:cNvSpPr txBox="1"/>
          <p:nvPr/>
        </p:nvSpPr>
        <p:spPr>
          <a:xfrm>
            <a:off x="415100" y="10867683"/>
            <a:ext cx="60444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Nasze cele dla nowej deklaracji dotyczącej przyszłości Europy:</a:t>
            </a:r>
            <a:endParaRPr lang="de-DE" sz="32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12D6BF6-2C18-CA51-1C3D-FF4CA289A17B}"/>
              </a:ext>
            </a:extLst>
          </p:cNvPr>
          <p:cNvCxnSpPr>
            <a:cxnSpLocks/>
          </p:cNvCxnSpPr>
          <p:nvPr/>
        </p:nvCxnSpPr>
        <p:spPr>
          <a:xfrm flipH="1">
            <a:off x="0" y="3667206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7163F4F-A877-DD3F-8262-40C9EBA8438D}"/>
              </a:ext>
            </a:extLst>
          </p:cNvPr>
          <p:cNvSpPr txBox="1"/>
          <p:nvPr/>
        </p:nvSpPr>
        <p:spPr>
          <a:xfrm>
            <a:off x="72934" y="2783810"/>
            <a:ext cx="6954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🧠 </a:t>
            </a:r>
            <a:r>
              <a:rPr lang="pl-PL" sz="36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Burza mózgów</a:t>
            </a:r>
            <a:endParaRPr lang="de-DE" sz="36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C050018-FA54-9C44-66F4-4F43D0D425B1}"/>
              </a:ext>
            </a:extLst>
          </p:cNvPr>
          <p:cNvCxnSpPr>
            <a:cxnSpLocks/>
          </p:cNvCxnSpPr>
          <p:nvPr/>
        </p:nvCxnSpPr>
        <p:spPr>
          <a:xfrm flipH="1">
            <a:off x="6954755" y="3667206"/>
            <a:ext cx="14428870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Grafik 16" descr="Stift Silhouette">
            <a:extLst>
              <a:ext uri="{FF2B5EF4-FFF2-40B4-BE49-F238E27FC236}">
                <a16:creationId xmlns:a16="http://schemas.microsoft.com/office/drawing/2014/main" id="{5044FB62-73E5-ABA3-83A7-F7C20F46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573" y="233675"/>
            <a:ext cx="1616069" cy="161606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8BB8A6D-A348-437E-970D-C298D71B93D6}"/>
              </a:ext>
            </a:extLst>
          </p:cNvPr>
          <p:cNvSpPr txBox="1"/>
          <p:nvPr/>
        </p:nvSpPr>
        <p:spPr>
          <a:xfrm>
            <a:off x="2865407" y="951779"/>
            <a:ext cx="1565281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Opracuj nową deklarację Schumana na rok [rok]: Jakie wizje przyszłości są dziś ważne, jakie wyzwania musi pokonać UE – i jakie możliwości otwiera nowoczesna wersja deklaracji?</a:t>
            </a:r>
            <a:endParaRPr lang="en-US" sz="3200" i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3" name="Grafik 12" descr="Glühbirne und Zahnrad mit einfarbiger Füllung">
            <a:extLst>
              <a:ext uri="{FF2B5EF4-FFF2-40B4-BE49-F238E27FC236}">
                <a16:creationId xmlns:a16="http://schemas.microsoft.com/office/drawing/2014/main" id="{CC4F933A-B4B2-447A-A9A7-C1E1EAD3D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2415" y="105525"/>
            <a:ext cx="1901636" cy="19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192</Words>
  <Application>Microsoft Office PowerPoint</Application>
  <PresentationFormat>Niestandardowy</PresentationFormat>
  <Paragraphs>16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Carlito</vt:lpstr>
      <vt:lpstr>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Sammy Siegel</dc:creator>
  <cp:lastModifiedBy>wit hubert</cp:lastModifiedBy>
  <cp:revision>14</cp:revision>
  <dcterms:created xsi:type="dcterms:W3CDTF">2025-04-08T08:57:10Z</dcterms:created>
  <dcterms:modified xsi:type="dcterms:W3CDTF">2026-01-20T14:50:44Z</dcterms:modified>
</cp:coreProperties>
</file>