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2138362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30"/>
  </p:normalViewPr>
  <p:slideViewPr>
    <p:cSldViewPr snapToGrid="0">
      <p:cViewPr varScale="1">
        <p:scale>
          <a:sx n="46" d="100"/>
          <a:sy n="46" d="100"/>
        </p:scale>
        <p:origin x="4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4395"/>
            <a:ext cx="18176081" cy="5263774"/>
          </a:xfrm>
        </p:spPr>
        <p:txBody>
          <a:bodyPr anchor="b"/>
          <a:lstStyle>
            <a:lvl1pPr algn="ctr">
              <a:defRPr sz="13228"/>
            </a:lvl1pPr>
          </a:lstStyle>
          <a:p>
            <a:r>
              <a:rPr lang="de-DE"/>
              <a:t>Mastertitelformat bearbeiten</a:t>
            </a:r>
            <a:endParaRPr lang="en-US" dirty="0"/>
          </a:p>
        </p:txBody>
      </p:sp>
      <p:sp>
        <p:nvSpPr>
          <p:cNvPr id="3" name="Subtitle 2"/>
          <p:cNvSpPr>
            <a:spLocks noGrp="1"/>
          </p:cNvSpPr>
          <p:nvPr>
            <p:ph type="subTitle" idx="1"/>
          </p:nvPr>
        </p:nvSpPr>
        <p:spPr>
          <a:xfrm>
            <a:off x="2672953" y="7941160"/>
            <a:ext cx="16037719"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18.07.2025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426108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18.07.2025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351573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4966"/>
            <a:ext cx="4610844" cy="1281295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70125" y="804966"/>
            <a:ext cx="13565237" cy="128129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18.07.2025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5318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18.07.2025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238487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3769342"/>
            <a:ext cx="18443377" cy="6289229"/>
          </a:xfrm>
        </p:spPr>
        <p:txBody>
          <a:bodyPr anchor="b"/>
          <a:lstStyle>
            <a:lvl1pPr>
              <a:defRPr sz="13228"/>
            </a:lvl1pPr>
          </a:lstStyle>
          <a:p>
            <a:r>
              <a:rPr lang="de-DE"/>
              <a:t>Mastertitelformat bearbeiten</a:t>
            </a:r>
            <a:endParaRPr lang="en-US" dirty="0"/>
          </a:p>
        </p:txBody>
      </p:sp>
      <p:sp>
        <p:nvSpPr>
          <p:cNvPr id="3" name="Text Placeholder 2"/>
          <p:cNvSpPr>
            <a:spLocks noGrp="1"/>
          </p:cNvSpPr>
          <p:nvPr>
            <p:ph type="body" idx="1"/>
          </p:nvPr>
        </p:nvSpPr>
        <p:spPr>
          <a:xfrm>
            <a:off x="1458988" y="10118069"/>
            <a:ext cx="18443377" cy="3307357"/>
          </a:xfrm>
        </p:spPr>
        <p:txBody>
          <a:bodyPr/>
          <a:lstStyle>
            <a:lvl1pPr marL="0" indent="0">
              <a:buNone/>
              <a:defRPr sz="5291">
                <a:solidFill>
                  <a:schemeClr val="tx1">
                    <a:tint val="82000"/>
                  </a:schemeClr>
                </a:solidFill>
              </a:defRPr>
            </a:lvl1pPr>
            <a:lvl2pPr marL="1007943" indent="0">
              <a:buNone/>
              <a:defRPr sz="4409">
                <a:solidFill>
                  <a:schemeClr val="tx1">
                    <a:tint val="82000"/>
                  </a:schemeClr>
                </a:solidFill>
              </a:defRPr>
            </a:lvl2pPr>
            <a:lvl3pPr marL="2015886" indent="0">
              <a:buNone/>
              <a:defRPr sz="3968">
                <a:solidFill>
                  <a:schemeClr val="tx1">
                    <a:tint val="82000"/>
                  </a:schemeClr>
                </a:solidFill>
              </a:defRPr>
            </a:lvl3pPr>
            <a:lvl4pPr marL="3023829" indent="0">
              <a:buNone/>
              <a:defRPr sz="3527">
                <a:solidFill>
                  <a:schemeClr val="tx1">
                    <a:tint val="82000"/>
                  </a:schemeClr>
                </a:solidFill>
              </a:defRPr>
            </a:lvl4pPr>
            <a:lvl5pPr marL="4031772" indent="0">
              <a:buNone/>
              <a:defRPr sz="3527">
                <a:solidFill>
                  <a:schemeClr val="tx1">
                    <a:tint val="82000"/>
                  </a:schemeClr>
                </a:solidFill>
              </a:defRPr>
            </a:lvl5pPr>
            <a:lvl6pPr marL="5039716" indent="0">
              <a:buNone/>
              <a:defRPr sz="3527">
                <a:solidFill>
                  <a:schemeClr val="tx1">
                    <a:tint val="82000"/>
                  </a:schemeClr>
                </a:solidFill>
              </a:defRPr>
            </a:lvl6pPr>
            <a:lvl7pPr marL="6047659" indent="0">
              <a:buNone/>
              <a:defRPr sz="3527">
                <a:solidFill>
                  <a:schemeClr val="tx1">
                    <a:tint val="82000"/>
                  </a:schemeClr>
                </a:solidFill>
              </a:defRPr>
            </a:lvl7pPr>
            <a:lvl8pPr marL="7055602" indent="0">
              <a:buNone/>
              <a:defRPr sz="3527">
                <a:solidFill>
                  <a:schemeClr val="tx1">
                    <a:tint val="82000"/>
                  </a:schemeClr>
                </a:solidFill>
              </a:defRPr>
            </a:lvl8pPr>
            <a:lvl9pPr marL="8063545" indent="0">
              <a:buNone/>
              <a:defRPr sz="3527">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A2C0311-EB92-2B4C-98CA-918051F9E080}" type="datetimeFigureOut">
              <a:rPr lang="de-DE" smtClean="0"/>
              <a:t>18.07.2025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83406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70124" y="4024827"/>
            <a:ext cx="9088041" cy="95930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4024827"/>
            <a:ext cx="9088041" cy="95930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A2C0311-EB92-2B4C-98CA-918051F9E080}" type="datetimeFigureOut">
              <a:rPr lang="de-DE" smtClean="0"/>
              <a:t>18.07.2025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288671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09" y="804969"/>
            <a:ext cx="18443377" cy="2922375"/>
          </a:xfrm>
        </p:spPr>
        <p:txBody>
          <a:bodyPr/>
          <a:lstStyle/>
          <a:p>
            <a:r>
              <a:rPr lang="de-DE"/>
              <a:t>Mastertitelformat bearbeiten</a:t>
            </a:r>
            <a:endParaRPr lang="en-US" dirty="0"/>
          </a:p>
        </p:txBody>
      </p:sp>
      <p:sp>
        <p:nvSpPr>
          <p:cNvPr id="3" name="Text Placeholder 2"/>
          <p:cNvSpPr>
            <a:spLocks noGrp="1"/>
          </p:cNvSpPr>
          <p:nvPr>
            <p:ph type="body" idx="1"/>
          </p:nvPr>
        </p:nvSpPr>
        <p:spPr>
          <a:xfrm>
            <a:off x="1472912" y="3706342"/>
            <a:ext cx="9046274"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de-DE"/>
              <a:t>Mastertextformat bearbeiten</a:t>
            </a:r>
          </a:p>
        </p:txBody>
      </p:sp>
      <p:sp>
        <p:nvSpPr>
          <p:cNvPr id="4" name="Content Placeholder 3"/>
          <p:cNvSpPr>
            <a:spLocks noGrp="1"/>
          </p:cNvSpPr>
          <p:nvPr>
            <p:ph sz="half" idx="2"/>
          </p:nvPr>
        </p:nvSpPr>
        <p:spPr>
          <a:xfrm>
            <a:off x="1472912" y="5522763"/>
            <a:ext cx="9046274" cy="81231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3706342"/>
            <a:ext cx="9090826"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de-DE"/>
              <a:t>Mastertextformat bearbeiten</a:t>
            </a:r>
          </a:p>
        </p:txBody>
      </p:sp>
      <p:sp>
        <p:nvSpPr>
          <p:cNvPr id="6" name="Content Placeholder 5"/>
          <p:cNvSpPr>
            <a:spLocks noGrp="1"/>
          </p:cNvSpPr>
          <p:nvPr>
            <p:ph sz="quarter" idx="4"/>
          </p:nvPr>
        </p:nvSpPr>
        <p:spPr>
          <a:xfrm>
            <a:off x="10825461" y="5522763"/>
            <a:ext cx="9090826" cy="81231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A2C0311-EB92-2B4C-98CA-918051F9E080}" type="datetimeFigureOut">
              <a:rPr lang="de-DE" smtClean="0"/>
              <a:t>18.07.2025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67485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A2C0311-EB92-2B4C-98CA-918051F9E080}" type="datetimeFigureOut">
              <a:rPr lang="de-DE" smtClean="0"/>
              <a:t>18.07.2025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136444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C0311-EB92-2B4C-98CA-918051F9E080}" type="datetimeFigureOut">
              <a:rPr lang="de-DE" smtClean="0"/>
              <a:t>18.07.2025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289660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de-DE"/>
              <a:t>Mastertitelformat bearbeiten</a:t>
            </a:r>
            <a:endParaRPr lang="en-US" dirty="0"/>
          </a:p>
        </p:txBody>
      </p:sp>
      <p:sp>
        <p:nvSpPr>
          <p:cNvPr id="3" name="Content Placeholder 2"/>
          <p:cNvSpPr>
            <a:spLocks noGrp="1"/>
          </p:cNvSpPr>
          <p:nvPr>
            <p:ph idx="1"/>
          </p:nvPr>
        </p:nvSpPr>
        <p:spPr>
          <a:xfrm>
            <a:off x="9090826" y="2176910"/>
            <a:ext cx="1082546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de-DE"/>
              <a:t>Mastertextformat bearbeiten</a:t>
            </a:r>
          </a:p>
        </p:txBody>
      </p:sp>
      <p:sp>
        <p:nvSpPr>
          <p:cNvPr id="5" name="Date Placeholder 4"/>
          <p:cNvSpPr>
            <a:spLocks noGrp="1"/>
          </p:cNvSpPr>
          <p:nvPr>
            <p:ph type="dt" sz="half" idx="10"/>
          </p:nvPr>
        </p:nvSpPr>
        <p:spPr/>
        <p:txBody>
          <a:bodyPr/>
          <a:lstStyle/>
          <a:p>
            <a:fld id="{AA2C0311-EB92-2B4C-98CA-918051F9E080}" type="datetimeFigureOut">
              <a:rPr lang="de-DE" smtClean="0"/>
              <a:t>18.07.2025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233555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de-DE"/>
              <a:t>Mastertitelformat bearbeiten</a:t>
            </a:r>
            <a:endParaRPr lang="en-US" dirty="0"/>
          </a:p>
        </p:txBody>
      </p:sp>
      <p:sp>
        <p:nvSpPr>
          <p:cNvPr id="3" name="Picture Placeholder 2"/>
          <p:cNvSpPr>
            <a:spLocks noGrp="1" noChangeAspect="1"/>
          </p:cNvSpPr>
          <p:nvPr>
            <p:ph type="pic" idx="1"/>
          </p:nvPr>
        </p:nvSpPr>
        <p:spPr>
          <a:xfrm>
            <a:off x="9090826" y="2176910"/>
            <a:ext cx="1082546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de-DE"/>
              <a:t>Bild durch Klicken auf Symbol hinzufügen</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de-DE"/>
              <a:t>Mastertextformat bearbeiten</a:t>
            </a:r>
          </a:p>
        </p:txBody>
      </p:sp>
      <p:sp>
        <p:nvSpPr>
          <p:cNvPr id="5" name="Date Placeholder 4"/>
          <p:cNvSpPr>
            <a:spLocks noGrp="1"/>
          </p:cNvSpPr>
          <p:nvPr>
            <p:ph type="dt" sz="half" idx="10"/>
          </p:nvPr>
        </p:nvSpPr>
        <p:spPr/>
        <p:txBody>
          <a:bodyPr/>
          <a:lstStyle/>
          <a:p>
            <a:fld id="{AA2C0311-EB92-2B4C-98CA-918051F9E080}" type="datetimeFigureOut">
              <a:rPr lang="de-DE" smtClean="0"/>
              <a:t>18.07.2025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D08D4C1-2CEA-B040-B773-9FFC409A10C5}" type="slidenum">
              <a:rPr lang="de-DE" smtClean="0"/>
              <a:t>‹Nr.›</a:t>
            </a:fld>
            <a:endParaRPr lang="de-DE"/>
          </a:p>
        </p:txBody>
      </p:sp>
    </p:spTree>
    <p:extLst>
      <p:ext uri="{BB962C8B-B14F-4D97-AF65-F5344CB8AC3E}">
        <p14:creationId xmlns:p14="http://schemas.microsoft.com/office/powerpoint/2010/main" val="412618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4969"/>
            <a:ext cx="18443377" cy="292237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70124" y="4024827"/>
            <a:ext cx="18443377" cy="959308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14013401"/>
            <a:ext cx="4811316" cy="804965"/>
          </a:xfrm>
          <a:prstGeom prst="rect">
            <a:avLst/>
          </a:prstGeom>
        </p:spPr>
        <p:txBody>
          <a:bodyPr vert="horz" lIns="91440" tIns="45720" rIns="91440" bIns="45720" rtlCol="0" anchor="ctr"/>
          <a:lstStyle>
            <a:lvl1pPr algn="l">
              <a:defRPr sz="2646">
                <a:solidFill>
                  <a:schemeClr val="tx1">
                    <a:tint val="82000"/>
                  </a:schemeClr>
                </a:solidFill>
              </a:defRPr>
            </a:lvl1pPr>
          </a:lstStyle>
          <a:p>
            <a:fld id="{AA2C0311-EB92-2B4C-98CA-918051F9E080}" type="datetimeFigureOut">
              <a:rPr lang="de-DE" smtClean="0"/>
              <a:t>18.07.2025</a:t>
            </a:fld>
            <a:endParaRPr lang="de-DE"/>
          </a:p>
        </p:txBody>
      </p:sp>
      <p:sp>
        <p:nvSpPr>
          <p:cNvPr id="5" name="Footer Placeholder 4"/>
          <p:cNvSpPr>
            <a:spLocks noGrp="1"/>
          </p:cNvSpPr>
          <p:nvPr>
            <p:ph type="ftr" sz="quarter" idx="3"/>
          </p:nvPr>
        </p:nvSpPr>
        <p:spPr>
          <a:xfrm>
            <a:off x="7083326" y="14013401"/>
            <a:ext cx="7216973" cy="804965"/>
          </a:xfrm>
          <a:prstGeom prst="rect">
            <a:avLst/>
          </a:prstGeom>
        </p:spPr>
        <p:txBody>
          <a:bodyPr vert="horz" lIns="91440" tIns="45720" rIns="91440" bIns="45720" rtlCol="0" anchor="ctr"/>
          <a:lstStyle>
            <a:lvl1pPr algn="ctr">
              <a:defRPr sz="2646">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15102185" y="14013401"/>
            <a:ext cx="4811316" cy="804965"/>
          </a:xfrm>
          <a:prstGeom prst="rect">
            <a:avLst/>
          </a:prstGeom>
        </p:spPr>
        <p:txBody>
          <a:bodyPr vert="horz" lIns="91440" tIns="45720" rIns="91440" bIns="45720" rtlCol="0" anchor="ctr"/>
          <a:lstStyle>
            <a:lvl1pPr algn="r">
              <a:defRPr sz="2646">
                <a:solidFill>
                  <a:schemeClr val="tx1">
                    <a:tint val="82000"/>
                  </a:schemeClr>
                </a:solidFill>
              </a:defRPr>
            </a:lvl1pPr>
          </a:lstStyle>
          <a:p>
            <a:fld id="{9D08D4C1-2CEA-B040-B773-9FFC409A10C5}" type="slidenum">
              <a:rPr lang="de-DE" smtClean="0"/>
              <a:t>‹Nr.›</a:t>
            </a:fld>
            <a:endParaRPr lang="de-DE"/>
          </a:p>
        </p:txBody>
      </p:sp>
    </p:spTree>
    <p:extLst>
      <p:ext uri="{BB962C8B-B14F-4D97-AF65-F5344CB8AC3E}">
        <p14:creationId xmlns:p14="http://schemas.microsoft.com/office/powerpoint/2010/main" val="41427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564A8-FE6D-9505-D34B-B0829DAB3F91}"/>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4095B188-1E28-01AD-305D-FBA14093C54C}"/>
              </a:ext>
            </a:extLst>
          </p:cNvPr>
          <p:cNvSpPr txBox="1"/>
          <p:nvPr/>
        </p:nvSpPr>
        <p:spPr>
          <a:xfrm>
            <a:off x="7426334" y="-4007"/>
            <a:ext cx="6530955" cy="2369880"/>
          </a:xfrm>
          <a:prstGeom prst="rect">
            <a:avLst/>
          </a:prstGeom>
          <a:noFill/>
        </p:spPr>
        <p:txBody>
          <a:bodyPr wrap="none" rtlCol="0">
            <a:spAutoFit/>
          </a:bodyPr>
          <a:lstStyle/>
          <a:p>
            <a:pPr algn="ctr"/>
            <a:r>
              <a:rPr lang="de-DE" sz="6000" b="1" dirty="0">
                <a:solidFill>
                  <a:srgbClr val="004A86"/>
                </a:solidFill>
                <a:latin typeface="Carlito" panose="020F0502020204030204" pitchFamily="34" charset="0"/>
                <a:cs typeface="Carlito" panose="020F0502020204030204" pitchFamily="34" charset="0"/>
              </a:rPr>
              <a:t>#Europe Goes Viral!</a:t>
            </a:r>
            <a:endParaRPr lang="de-DE" sz="4000" b="1" dirty="0">
              <a:solidFill>
                <a:srgbClr val="004A86"/>
              </a:solidFill>
              <a:latin typeface="Carlito" panose="020F0502020204030204" pitchFamily="34" charset="0"/>
              <a:cs typeface="Carlito" panose="020F0502020204030204" pitchFamily="34" charset="0"/>
            </a:endParaRPr>
          </a:p>
          <a:p>
            <a:pPr algn="ctr"/>
            <a:endParaRPr lang="de-DE" sz="8800" b="1" dirty="0">
              <a:solidFill>
                <a:schemeClr val="bg1"/>
              </a:solidFill>
            </a:endParaRPr>
          </a:p>
        </p:txBody>
      </p:sp>
      <p:pic>
        <p:nvPicPr>
          <p:cNvPr id="1032" name="Picture 8">
            <a:extLst>
              <a:ext uri="{FF2B5EF4-FFF2-40B4-BE49-F238E27FC236}">
                <a16:creationId xmlns:a16="http://schemas.microsoft.com/office/drawing/2014/main" id="{89D3626B-D101-77EF-0088-02DDA83E8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2546" y="157755"/>
            <a:ext cx="1872999" cy="18729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 Bilder, Geschichte, Entwicklung &amp; u.v.m">
            <a:extLst>
              <a:ext uri="{FF2B5EF4-FFF2-40B4-BE49-F238E27FC236}">
                <a16:creationId xmlns:a16="http://schemas.microsoft.com/office/drawing/2014/main" id="{8177A557-3FC2-59B6-E054-48B32AD8C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80" y="157755"/>
            <a:ext cx="1687343" cy="190850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15">
            <a:extLst>
              <a:ext uri="{FF2B5EF4-FFF2-40B4-BE49-F238E27FC236}">
                <a16:creationId xmlns:a16="http://schemas.microsoft.com/office/drawing/2014/main" id="{00D8D85B-059E-2EB8-4839-8D153351B986}"/>
              </a:ext>
            </a:extLst>
          </p:cNvPr>
          <p:cNvCxnSpPr>
            <a:cxnSpLocks/>
          </p:cNvCxnSpPr>
          <p:nvPr/>
        </p:nvCxnSpPr>
        <p:spPr>
          <a:xfrm>
            <a:off x="0" y="2550695"/>
            <a:ext cx="21383625" cy="0"/>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Gerade Verbindung 21">
            <a:extLst>
              <a:ext uri="{FF2B5EF4-FFF2-40B4-BE49-F238E27FC236}">
                <a16:creationId xmlns:a16="http://schemas.microsoft.com/office/drawing/2014/main" id="{D1F39D0E-3F8C-887B-ACCF-33BE024E0987}"/>
              </a:ext>
            </a:extLst>
          </p:cNvPr>
          <p:cNvCxnSpPr>
            <a:cxnSpLocks/>
          </p:cNvCxnSpPr>
          <p:nvPr/>
        </p:nvCxnSpPr>
        <p:spPr>
          <a:xfrm>
            <a:off x="6954755" y="2550695"/>
            <a:ext cx="0" cy="12568655"/>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cxnSp>
        <p:nvCxnSpPr>
          <p:cNvPr id="30" name="Gerade Verbindung 29">
            <a:extLst>
              <a:ext uri="{FF2B5EF4-FFF2-40B4-BE49-F238E27FC236}">
                <a16:creationId xmlns:a16="http://schemas.microsoft.com/office/drawing/2014/main" id="{AF414518-C5EA-B58D-3CAE-CD9CF9DECED1}"/>
              </a:ext>
            </a:extLst>
          </p:cNvPr>
          <p:cNvCxnSpPr>
            <a:cxnSpLocks/>
          </p:cNvCxnSpPr>
          <p:nvPr/>
        </p:nvCxnSpPr>
        <p:spPr>
          <a:xfrm>
            <a:off x="14336630" y="2550695"/>
            <a:ext cx="0" cy="12568655"/>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sp>
        <p:nvSpPr>
          <p:cNvPr id="32" name="Textfeld 31">
            <a:extLst>
              <a:ext uri="{FF2B5EF4-FFF2-40B4-BE49-F238E27FC236}">
                <a16:creationId xmlns:a16="http://schemas.microsoft.com/office/drawing/2014/main" id="{DC8B08D9-2AD1-163E-187E-1BD12904A65A}"/>
              </a:ext>
            </a:extLst>
          </p:cNvPr>
          <p:cNvSpPr txBox="1"/>
          <p:nvPr/>
        </p:nvSpPr>
        <p:spPr>
          <a:xfrm>
            <a:off x="7235476" y="5897626"/>
            <a:ext cx="6740359" cy="1077218"/>
          </a:xfrm>
          <a:prstGeom prst="rect">
            <a:avLst/>
          </a:prstGeom>
          <a:noFill/>
        </p:spPr>
        <p:txBody>
          <a:bodyPr wrap="square" rtlCol="0">
            <a:spAutoFit/>
          </a:bodyPr>
          <a:lstStyle/>
          <a:p>
            <a:pPr algn="ctr"/>
            <a:r>
              <a:rPr lang="de-DE" sz="3200" b="1" dirty="0">
                <a:solidFill>
                  <a:srgbClr val="004A86"/>
                </a:solidFill>
                <a:latin typeface="Carlito" panose="020F0502020204030204" pitchFamily="34" charset="0"/>
                <a:cs typeface="Carlito" panose="020F0502020204030204" pitchFamily="34" charset="0"/>
              </a:rPr>
              <a:t>💡 </a:t>
            </a:r>
            <a:r>
              <a:rPr lang="en-US" sz="3200" b="1" dirty="0">
                <a:solidFill>
                  <a:srgbClr val="004A86"/>
                </a:solidFill>
                <a:latin typeface="Carlito" panose="020F0502020204030204" pitchFamily="34" charset="0"/>
                <a:cs typeface="Carlito" panose="020F0502020204030204" pitchFamily="34" charset="0"/>
              </a:rPr>
              <a:t>Our ideas for Europe's future:</a:t>
            </a:r>
            <a:br>
              <a:rPr lang="de-DE" sz="3200" b="1" dirty="0">
                <a:solidFill>
                  <a:srgbClr val="004A86"/>
                </a:solidFill>
                <a:latin typeface="Carlito" panose="020F0502020204030204" pitchFamily="34" charset="0"/>
                <a:cs typeface="Carlito" panose="020F0502020204030204" pitchFamily="34" charset="0"/>
              </a:rPr>
            </a:br>
            <a:r>
              <a:rPr lang="de-DE" sz="3200" b="1" dirty="0">
                <a:solidFill>
                  <a:srgbClr val="004A86"/>
                </a:solidFill>
                <a:latin typeface="Carlito" panose="020F0502020204030204" pitchFamily="34" charset="0"/>
                <a:cs typeface="Carlito" panose="020F0502020204030204" pitchFamily="34" charset="0"/>
              </a:rPr>
              <a:t>Vision 2030 – </a:t>
            </a:r>
            <a:r>
              <a:rPr lang="de-DE" sz="3200" b="1" dirty="0" err="1">
                <a:solidFill>
                  <a:srgbClr val="004A86"/>
                </a:solidFill>
                <a:latin typeface="Carlito" panose="020F0502020204030204" pitchFamily="34" charset="0"/>
                <a:cs typeface="Carlito" panose="020F0502020204030204" pitchFamily="34" charset="0"/>
              </a:rPr>
              <a:t>Europes</a:t>
            </a:r>
            <a:r>
              <a:rPr lang="de-DE" sz="3200" b="1" dirty="0">
                <a:solidFill>
                  <a:srgbClr val="004A86"/>
                </a:solidFill>
                <a:latin typeface="Carlito" panose="020F0502020204030204" pitchFamily="34" charset="0"/>
                <a:cs typeface="Carlito" panose="020F0502020204030204" pitchFamily="34" charset="0"/>
              </a:rPr>
              <a:t> Next Chapter</a:t>
            </a:r>
          </a:p>
        </p:txBody>
      </p:sp>
      <p:cxnSp>
        <p:nvCxnSpPr>
          <p:cNvPr id="56" name="Gerade Verbindung 55">
            <a:extLst>
              <a:ext uri="{FF2B5EF4-FFF2-40B4-BE49-F238E27FC236}">
                <a16:creationId xmlns:a16="http://schemas.microsoft.com/office/drawing/2014/main" id="{1815AFE9-9C88-CC61-559B-D4C0E6939831}"/>
              </a:ext>
            </a:extLst>
          </p:cNvPr>
          <p:cNvCxnSpPr>
            <a:cxnSpLocks/>
          </p:cNvCxnSpPr>
          <p:nvPr/>
        </p:nvCxnSpPr>
        <p:spPr>
          <a:xfrm flipH="1">
            <a:off x="14336629" y="10098146"/>
            <a:ext cx="7046995" cy="0"/>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pic>
        <p:nvPicPr>
          <p:cNvPr id="60" name="Picture 12" descr="Hashtag-Symbolstrich PNG- Und SVG-Design Für T-Shirts">
            <a:extLst>
              <a:ext uri="{FF2B5EF4-FFF2-40B4-BE49-F238E27FC236}">
                <a16:creationId xmlns:a16="http://schemas.microsoft.com/office/drawing/2014/main" id="{F4390E4A-DD95-2E03-A0E6-73A77EF5D8F5}"/>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26794" y="11573988"/>
            <a:ext cx="591333" cy="59133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Hashtag-Symbolstrich PNG- Und SVG-Design Für T-Shirts">
            <a:extLst>
              <a:ext uri="{FF2B5EF4-FFF2-40B4-BE49-F238E27FC236}">
                <a16:creationId xmlns:a16="http://schemas.microsoft.com/office/drawing/2014/main" id="{FF079FD5-9B12-6FAA-DF02-920BDCC000D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48168" y="12446840"/>
            <a:ext cx="585624" cy="5856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Hashtag-Symbolstrich PNG- Und SVG-Design Für T-Shirts">
            <a:extLst>
              <a:ext uri="{FF2B5EF4-FFF2-40B4-BE49-F238E27FC236}">
                <a16:creationId xmlns:a16="http://schemas.microsoft.com/office/drawing/2014/main" id="{1FFA396D-E7EA-C6E4-3FE5-C2B3F96D674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26517" y="13311412"/>
            <a:ext cx="607275" cy="607275"/>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Gerade Verbindung 1023">
            <a:extLst>
              <a:ext uri="{FF2B5EF4-FFF2-40B4-BE49-F238E27FC236}">
                <a16:creationId xmlns:a16="http://schemas.microsoft.com/office/drawing/2014/main" id="{F71ED389-66D7-DB95-8F2E-5F1A96834935}"/>
              </a:ext>
            </a:extLst>
          </p:cNvPr>
          <p:cNvCxnSpPr/>
          <p:nvPr/>
        </p:nvCxnSpPr>
        <p:spPr>
          <a:xfrm>
            <a:off x="14795969" y="12259324"/>
            <a:ext cx="6080880" cy="0"/>
          </a:xfrm>
          <a:prstGeom prst="line">
            <a:avLst/>
          </a:prstGeom>
          <a:ln>
            <a:solidFill>
              <a:srgbClr val="004A86"/>
            </a:solidFill>
          </a:ln>
        </p:spPr>
        <p:style>
          <a:lnRef idx="2">
            <a:schemeClr val="dk1"/>
          </a:lnRef>
          <a:fillRef idx="0">
            <a:schemeClr val="dk1"/>
          </a:fillRef>
          <a:effectRef idx="1">
            <a:schemeClr val="dk1"/>
          </a:effectRef>
          <a:fontRef idx="minor">
            <a:schemeClr val="tx1"/>
          </a:fontRef>
        </p:style>
      </p:cxnSp>
      <p:cxnSp>
        <p:nvCxnSpPr>
          <p:cNvPr id="1025" name="Gerade Verbindung 1024">
            <a:extLst>
              <a:ext uri="{FF2B5EF4-FFF2-40B4-BE49-F238E27FC236}">
                <a16:creationId xmlns:a16="http://schemas.microsoft.com/office/drawing/2014/main" id="{E0C93EB1-745A-4A1A-0144-FA622DC8FA4F}"/>
              </a:ext>
            </a:extLst>
          </p:cNvPr>
          <p:cNvCxnSpPr/>
          <p:nvPr/>
        </p:nvCxnSpPr>
        <p:spPr>
          <a:xfrm>
            <a:off x="14819686" y="13089005"/>
            <a:ext cx="6080880" cy="0"/>
          </a:xfrm>
          <a:prstGeom prst="line">
            <a:avLst/>
          </a:prstGeom>
          <a:ln>
            <a:solidFill>
              <a:srgbClr val="004A86"/>
            </a:solidFill>
          </a:ln>
        </p:spPr>
        <p:style>
          <a:lnRef idx="2">
            <a:schemeClr val="dk1"/>
          </a:lnRef>
          <a:fillRef idx="0">
            <a:schemeClr val="dk1"/>
          </a:fillRef>
          <a:effectRef idx="1">
            <a:schemeClr val="dk1"/>
          </a:effectRef>
          <a:fontRef idx="minor">
            <a:schemeClr val="tx1"/>
          </a:fontRef>
        </p:style>
      </p:cxnSp>
      <p:cxnSp>
        <p:nvCxnSpPr>
          <p:cNvPr id="1027" name="Gerade Verbindung 1026">
            <a:extLst>
              <a:ext uri="{FF2B5EF4-FFF2-40B4-BE49-F238E27FC236}">
                <a16:creationId xmlns:a16="http://schemas.microsoft.com/office/drawing/2014/main" id="{EA6FAD72-7CC9-7CB7-6637-DA47783052F0}"/>
              </a:ext>
            </a:extLst>
          </p:cNvPr>
          <p:cNvCxnSpPr/>
          <p:nvPr/>
        </p:nvCxnSpPr>
        <p:spPr>
          <a:xfrm>
            <a:off x="14772252" y="13918687"/>
            <a:ext cx="6080880" cy="0"/>
          </a:xfrm>
          <a:prstGeom prst="line">
            <a:avLst/>
          </a:prstGeom>
          <a:ln>
            <a:solidFill>
              <a:srgbClr val="004A86"/>
            </a:solidFill>
          </a:ln>
        </p:spPr>
        <p:style>
          <a:lnRef idx="2">
            <a:schemeClr val="dk1"/>
          </a:lnRef>
          <a:fillRef idx="0">
            <a:schemeClr val="dk1"/>
          </a:fillRef>
          <a:effectRef idx="1">
            <a:schemeClr val="dk1"/>
          </a:effectRef>
          <a:fontRef idx="minor">
            <a:schemeClr val="tx1"/>
          </a:fontRef>
        </p:style>
      </p:cxnSp>
      <p:sp>
        <p:nvSpPr>
          <p:cNvPr id="1029" name="Textfeld 1028">
            <a:extLst>
              <a:ext uri="{FF2B5EF4-FFF2-40B4-BE49-F238E27FC236}">
                <a16:creationId xmlns:a16="http://schemas.microsoft.com/office/drawing/2014/main" id="{67751B92-128E-CD0D-4566-7CB93F24FBF4}"/>
              </a:ext>
            </a:extLst>
          </p:cNvPr>
          <p:cNvSpPr txBox="1"/>
          <p:nvPr/>
        </p:nvSpPr>
        <p:spPr>
          <a:xfrm>
            <a:off x="16108856" y="10343052"/>
            <a:ext cx="3323346" cy="584775"/>
          </a:xfrm>
          <a:prstGeom prst="rect">
            <a:avLst/>
          </a:prstGeom>
          <a:noFill/>
        </p:spPr>
        <p:txBody>
          <a:bodyPr wrap="none" rtlCol="0">
            <a:spAutoFit/>
          </a:bodyPr>
          <a:lstStyle/>
          <a:p>
            <a:r>
              <a:rPr lang="de-DE" sz="3200" b="1" dirty="0">
                <a:latin typeface="Carlito" panose="020F0502020204030204" pitchFamily="34" charset="0"/>
                <a:cs typeface="Carlito" panose="020F0502020204030204" pitchFamily="34" charset="0"/>
              </a:rPr>
              <a:t>#️⃣ </a:t>
            </a:r>
            <a:r>
              <a:rPr lang="de-DE" sz="3200" b="1" dirty="0" err="1">
                <a:latin typeface="Carlito" panose="020F0502020204030204" pitchFamily="34" charset="0"/>
                <a:cs typeface="Carlito" panose="020F0502020204030204" pitchFamily="34" charset="0"/>
              </a:rPr>
              <a:t>Our</a:t>
            </a:r>
            <a:r>
              <a:rPr lang="de-DE" sz="3200" b="1" dirty="0">
                <a:latin typeface="Carlito" panose="020F0502020204030204" pitchFamily="34" charset="0"/>
                <a:cs typeface="Carlito" panose="020F0502020204030204" pitchFamily="34" charset="0"/>
              </a:rPr>
              <a:t> </a:t>
            </a:r>
            <a:r>
              <a:rPr lang="de-DE" sz="3200" b="1" dirty="0" err="1">
                <a:latin typeface="Carlito" panose="020F0502020204030204" pitchFamily="34" charset="0"/>
                <a:cs typeface="Carlito" panose="020F0502020204030204" pitchFamily="34" charset="0"/>
              </a:rPr>
              <a:t>campaign</a:t>
            </a:r>
            <a:r>
              <a:rPr lang="de-DE" sz="3200" b="1" dirty="0">
                <a:solidFill>
                  <a:srgbClr val="004A86"/>
                </a:solidFill>
                <a:latin typeface="Carlito" panose="020F0502020204030204" pitchFamily="34" charset="0"/>
                <a:cs typeface="Carlito" panose="020F0502020204030204" pitchFamily="34" charset="0"/>
              </a:rPr>
              <a:t>:</a:t>
            </a:r>
          </a:p>
        </p:txBody>
      </p:sp>
      <p:sp>
        <p:nvSpPr>
          <p:cNvPr id="1031" name="Textfeld 1030">
            <a:extLst>
              <a:ext uri="{FF2B5EF4-FFF2-40B4-BE49-F238E27FC236}">
                <a16:creationId xmlns:a16="http://schemas.microsoft.com/office/drawing/2014/main" id="{38C77945-1727-DF43-6CE8-ECC0A5009BEE}"/>
              </a:ext>
            </a:extLst>
          </p:cNvPr>
          <p:cNvSpPr txBox="1"/>
          <p:nvPr/>
        </p:nvSpPr>
        <p:spPr>
          <a:xfrm>
            <a:off x="8616529" y="2813480"/>
            <a:ext cx="3947876" cy="584775"/>
          </a:xfrm>
          <a:prstGeom prst="rect">
            <a:avLst/>
          </a:prstGeom>
          <a:noFill/>
        </p:spPr>
        <p:txBody>
          <a:bodyPr wrap="none" rtlCol="0">
            <a:spAutoFit/>
          </a:bodyPr>
          <a:lstStyle/>
          <a:p>
            <a:r>
              <a:rPr lang="de-DE" sz="3200" b="1" dirty="0">
                <a:solidFill>
                  <a:srgbClr val="004A86"/>
                </a:solidFill>
                <a:latin typeface="Carlito" panose="020F0502020204030204" pitchFamily="34" charset="0"/>
                <a:cs typeface="Carlito" panose="020F0502020204030204" pitchFamily="34" charset="0"/>
              </a:rPr>
              <a:t>👧 </a:t>
            </a:r>
            <a:r>
              <a:rPr lang="de-DE" sz="3200" b="1" dirty="0" err="1">
                <a:solidFill>
                  <a:srgbClr val="004A86"/>
                </a:solidFill>
                <a:latin typeface="Carlito" panose="020F0502020204030204" pitchFamily="34" charset="0"/>
                <a:cs typeface="Carlito" panose="020F0502020204030204" pitchFamily="34" charset="0"/>
              </a:rPr>
              <a:t>Our</a:t>
            </a:r>
            <a:r>
              <a:rPr lang="de-DE" sz="3200" b="1" dirty="0">
                <a:solidFill>
                  <a:srgbClr val="004A86"/>
                </a:solidFill>
                <a:latin typeface="Carlito" panose="020F0502020204030204" pitchFamily="34" charset="0"/>
                <a:cs typeface="Carlito" panose="020F0502020204030204" pitchFamily="34" charset="0"/>
              </a:rPr>
              <a:t> </a:t>
            </a:r>
            <a:r>
              <a:rPr lang="de-DE" sz="3200" b="1" dirty="0" err="1">
                <a:solidFill>
                  <a:srgbClr val="004A86"/>
                </a:solidFill>
                <a:latin typeface="Carlito" panose="020F0502020204030204" pitchFamily="34" charset="0"/>
                <a:cs typeface="Carlito" panose="020F0502020204030204" pitchFamily="34" charset="0"/>
              </a:rPr>
              <a:t>target</a:t>
            </a:r>
            <a:r>
              <a:rPr lang="de-DE" sz="3200" b="1" dirty="0">
                <a:solidFill>
                  <a:srgbClr val="004A86"/>
                </a:solidFill>
                <a:latin typeface="Carlito" panose="020F0502020204030204" pitchFamily="34" charset="0"/>
                <a:cs typeface="Carlito" panose="020F0502020204030204" pitchFamily="34" charset="0"/>
              </a:rPr>
              <a:t> </a:t>
            </a:r>
            <a:r>
              <a:rPr lang="de-DE" sz="3200" b="1" dirty="0" err="1">
                <a:solidFill>
                  <a:srgbClr val="004A86"/>
                </a:solidFill>
                <a:latin typeface="Carlito" panose="020F0502020204030204" pitchFamily="34" charset="0"/>
                <a:cs typeface="Carlito" panose="020F0502020204030204" pitchFamily="34" charset="0"/>
              </a:rPr>
              <a:t>groups</a:t>
            </a:r>
            <a:r>
              <a:rPr lang="de-DE" sz="3200" b="1" dirty="0">
                <a:solidFill>
                  <a:srgbClr val="004A86"/>
                </a:solidFill>
                <a:latin typeface="Carlito" panose="020F0502020204030204" pitchFamily="34" charset="0"/>
                <a:cs typeface="Carlito" panose="020F0502020204030204" pitchFamily="34" charset="0"/>
              </a:rPr>
              <a:t>:</a:t>
            </a:r>
          </a:p>
        </p:txBody>
      </p:sp>
      <p:sp>
        <p:nvSpPr>
          <p:cNvPr id="1042" name="Textfeld 1041">
            <a:extLst>
              <a:ext uri="{FF2B5EF4-FFF2-40B4-BE49-F238E27FC236}">
                <a16:creationId xmlns:a16="http://schemas.microsoft.com/office/drawing/2014/main" id="{32EBC4D9-FF80-1B82-F60A-1E24DE6CC3FF}"/>
              </a:ext>
            </a:extLst>
          </p:cNvPr>
          <p:cNvSpPr txBox="1"/>
          <p:nvPr/>
        </p:nvSpPr>
        <p:spPr>
          <a:xfrm>
            <a:off x="14517274" y="2807985"/>
            <a:ext cx="6685707" cy="1446550"/>
          </a:xfrm>
          <a:prstGeom prst="rect">
            <a:avLst/>
          </a:prstGeom>
          <a:noFill/>
        </p:spPr>
        <p:txBody>
          <a:bodyPr wrap="square" rtlCol="0">
            <a:spAutoFit/>
          </a:bodyPr>
          <a:lstStyle/>
          <a:p>
            <a:pPr algn="ctr"/>
            <a:r>
              <a:rPr lang="de-DE" sz="3200" b="1" dirty="0">
                <a:solidFill>
                  <a:srgbClr val="004A86"/>
                </a:solidFill>
                <a:latin typeface="Carlito" panose="020F0502020204030204" pitchFamily="34" charset="0"/>
                <a:cs typeface="Carlito" panose="020F0502020204030204" pitchFamily="34" charset="0"/>
              </a:rPr>
              <a:t>📸  Content </a:t>
            </a:r>
            <a:r>
              <a:rPr lang="de-DE" sz="3200" b="1" dirty="0" err="1">
                <a:solidFill>
                  <a:srgbClr val="004A86"/>
                </a:solidFill>
                <a:latin typeface="Carlito" panose="020F0502020204030204" pitchFamily="34" charset="0"/>
                <a:cs typeface="Carlito" panose="020F0502020204030204" pitchFamily="34" charset="0"/>
              </a:rPr>
              <a:t>Ideas</a:t>
            </a:r>
            <a:r>
              <a:rPr lang="de-DE" sz="3200" b="1" dirty="0">
                <a:solidFill>
                  <a:srgbClr val="004A86"/>
                </a:solidFill>
                <a:latin typeface="Carlito" panose="020F0502020204030204" pitchFamily="34" charset="0"/>
                <a:cs typeface="Carlito" panose="020F0502020204030204" pitchFamily="34" charset="0"/>
              </a:rPr>
              <a:t>: „Create. Share. </a:t>
            </a:r>
            <a:r>
              <a:rPr lang="de-DE" sz="3200" b="1" dirty="0" err="1">
                <a:solidFill>
                  <a:srgbClr val="004A86"/>
                </a:solidFill>
                <a:latin typeface="Carlito" panose="020F0502020204030204" pitchFamily="34" charset="0"/>
                <a:cs typeface="Carlito" panose="020F0502020204030204" pitchFamily="34" charset="0"/>
              </a:rPr>
              <a:t>Empower</a:t>
            </a:r>
            <a:r>
              <a:rPr lang="de-DE" sz="3200" b="1" dirty="0">
                <a:solidFill>
                  <a:srgbClr val="004A86"/>
                </a:solidFill>
                <a:latin typeface="Carlito" panose="020F0502020204030204" pitchFamily="34" charset="0"/>
                <a:cs typeface="Carlito" panose="020F0502020204030204" pitchFamily="34" charset="0"/>
              </a:rPr>
              <a:t>.“</a:t>
            </a:r>
            <a:br>
              <a:rPr lang="de-DE" sz="3200" b="1" dirty="0">
                <a:solidFill>
                  <a:srgbClr val="004A86"/>
                </a:solidFill>
                <a:latin typeface="Carlito" panose="020F0502020204030204" pitchFamily="34" charset="0"/>
                <a:cs typeface="Carlito" panose="020F0502020204030204" pitchFamily="34" charset="0"/>
              </a:rPr>
            </a:br>
            <a:r>
              <a:rPr lang="de-DE" sz="2400" i="1" dirty="0">
                <a:solidFill>
                  <a:srgbClr val="004A86"/>
                </a:solidFill>
                <a:latin typeface="Carlito" panose="020F0502020204030204" pitchFamily="34" charset="0"/>
                <a:cs typeface="Carlito" panose="020F0502020204030204" pitchFamily="34" charset="0"/>
                <a:sym typeface="Wingdings" panose="05000000000000000000" pitchFamily="2" charset="2"/>
              </a:rPr>
              <a:t> </a:t>
            </a:r>
            <a:r>
              <a:rPr lang="en-US" sz="2400" i="1" dirty="0">
                <a:solidFill>
                  <a:srgbClr val="004A86"/>
                </a:solidFill>
                <a:latin typeface="Carlito" panose="020F0502020204030204" pitchFamily="34" charset="0"/>
                <a:cs typeface="Carlito" panose="020F0502020204030204" pitchFamily="34" charset="0"/>
                <a:sym typeface="Wingdings" panose="05000000000000000000" pitchFamily="2" charset="2"/>
              </a:rPr>
              <a:t>You can also try it out directly!</a:t>
            </a:r>
            <a:endParaRPr lang="de-DE" sz="3200" i="1" dirty="0">
              <a:solidFill>
                <a:srgbClr val="004A86"/>
              </a:solidFill>
              <a:latin typeface="Carlito" panose="020F0502020204030204" pitchFamily="34" charset="0"/>
              <a:cs typeface="Carlito" panose="020F0502020204030204" pitchFamily="34" charset="0"/>
            </a:endParaRPr>
          </a:p>
        </p:txBody>
      </p:sp>
      <p:cxnSp>
        <p:nvCxnSpPr>
          <p:cNvPr id="1057" name="Gerade Verbindung 1056">
            <a:extLst>
              <a:ext uri="{FF2B5EF4-FFF2-40B4-BE49-F238E27FC236}">
                <a16:creationId xmlns:a16="http://schemas.microsoft.com/office/drawing/2014/main" id="{F58D40C3-82B8-FDDC-0940-5C5455455948}"/>
              </a:ext>
            </a:extLst>
          </p:cNvPr>
          <p:cNvCxnSpPr>
            <a:cxnSpLocks/>
          </p:cNvCxnSpPr>
          <p:nvPr/>
        </p:nvCxnSpPr>
        <p:spPr>
          <a:xfrm flipH="1" flipV="1">
            <a:off x="-40036" y="5707048"/>
            <a:ext cx="6954755" cy="4409"/>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sp>
        <p:nvSpPr>
          <p:cNvPr id="1059" name="Textfeld 1058">
            <a:extLst>
              <a:ext uri="{FF2B5EF4-FFF2-40B4-BE49-F238E27FC236}">
                <a16:creationId xmlns:a16="http://schemas.microsoft.com/office/drawing/2014/main" id="{B301DFA2-5E51-A775-CA27-36ECA485919F}"/>
              </a:ext>
            </a:extLst>
          </p:cNvPr>
          <p:cNvSpPr txBox="1"/>
          <p:nvPr/>
        </p:nvSpPr>
        <p:spPr>
          <a:xfrm>
            <a:off x="455143" y="2813481"/>
            <a:ext cx="6044469" cy="584775"/>
          </a:xfrm>
          <a:prstGeom prst="rect">
            <a:avLst/>
          </a:prstGeom>
          <a:noFill/>
        </p:spPr>
        <p:txBody>
          <a:bodyPr wrap="square">
            <a:spAutoFit/>
          </a:bodyPr>
          <a:lstStyle/>
          <a:p>
            <a:pPr algn="ctr"/>
            <a:r>
              <a:rPr lang="de-DE" sz="3200" b="1" dirty="0">
                <a:solidFill>
                  <a:srgbClr val="004A86"/>
                </a:solidFill>
                <a:latin typeface="Carlito" panose="020F0502020204030204" pitchFamily="34" charset="0"/>
                <a:cs typeface="Carlito" panose="020F0502020204030204" pitchFamily="34" charset="0"/>
              </a:rPr>
              <a:t>👤 </a:t>
            </a:r>
            <a:r>
              <a:rPr lang="en-US" sz="3200" b="1" dirty="0">
                <a:solidFill>
                  <a:srgbClr val="004A86"/>
                </a:solidFill>
                <a:latin typeface="Carlito" panose="020F0502020204030204" pitchFamily="34" charset="0"/>
                <a:cs typeface="Carlito" panose="020F0502020204030204" pitchFamily="34" charset="0"/>
              </a:rPr>
              <a:t>Name of the profile/channel:</a:t>
            </a:r>
            <a:endParaRPr lang="de-DE" sz="3200" b="1" dirty="0">
              <a:solidFill>
                <a:srgbClr val="004A86"/>
              </a:solidFill>
              <a:latin typeface="Carlito" panose="020F0502020204030204" pitchFamily="34" charset="0"/>
              <a:cs typeface="Carlito" panose="020F0502020204030204" pitchFamily="34" charset="0"/>
            </a:endParaRPr>
          </a:p>
        </p:txBody>
      </p:sp>
      <p:sp>
        <p:nvSpPr>
          <p:cNvPr id="1066" name="Textfeld 1065">
            <a:extLst>
              <a:ext uri="{FF2B5EF4-FFF2-40B4-BE49-F238E27FC236}">
                <a16:creationId xmlns:a16="http://schemas.microsoft.com/office/drawing/2014/main" id="{EA6D6506-3780-6710-04EE-4E9233077282}"/>
              </a:ext>
            </a:extLst>
          </p:cNvPr>
          <p:cNvSpPr txBox="1"/>
          <p:nvPr/>
        </p:nvSpPr>
        <p:spPr>
          <a:xfrm>
            <a:off x="1170136" y="5825132"/>
            <a:ext cx="4858638" cy="584775"/>
          </a:xfrm>
          <a:prstGeom prst="rect">
            <a:avLst/>
          </a:prstGeom>
          <a:noFill/>
        </p:spPr>
        <p:txBody>
          <a:bodyPr wrap="none" rtlCol="0">
            <a:spAutoFit/>
          </a:bodyPr>
          <a:lstStyle/>
          <a:p>
            <a:r>
              <a:rPr lang="de-DE" sz="3200" b="1" dirty="0">
                <a:solidFill>
                  <a:srgbClr val="004A86"/>
                </a:solidFill>
                <a:latin typeface="Carlito" panose="020F0502020204030204" pitchFamily="34" charset="0"/>
                <a:cs typeface="Carlito" panose="020F0502020204030204" pitchFamily="34" charset="0"/>
              </a:rPr>
              <a:t>📱 The </a:t>
            </a:r>
            <a:r>
              <a:rPr lang="de-DE" sz="3200" b="1" dirty="0" err="1">
                <a:solidFill>
                  <a:srgbClr val="004A86"/>
                </a:solidFill>
                <a:latin typeface="Carlito" panose="020F0502020204030204" pitchFamily="34" charset="0"/>
                <a:cs typeface="Carlito" panose="020F0502020204030204" pitchFamily="34" charset="0"/>
              </a:rPr>
              <a:t>platform</a:t>
            </a:r>
            <a:r>
              <a:rPr lang="de-DE" sz="3200" b="1" dirty="0">
                <a:solidFill>
                  <a:srgbClr val="004A86"/>
                </a:solidFill>
                <a:latin typeface="Carlito" panose="020F0502020204030204" pitchFamily="34" charset="0"/>
                <a:cs typeface="Carlito" panose="020F0502020204030204" pitchFamily="34" charset="0"/>
              </a:rPr>
              <a:t>(s) </a:t>
            </a:r>
            <a:r>
              <a:rPr lang="de-DE" sz="3200" b="1" dirty="0" err="1">
                <a:solidFill>
                  <a:srgbClr val="004A86"/>
                </a:solidFill>
                <a:latin typeface="Carlito" panose="020F0502020204030204" pitchFamily="34" charset="0"/>
                <a:cs typeface="Carlito" panose="020F0502020204030204" pitchFamily="34" charset="0"/>
              </a:rPr>
              <a:t>we</a:t>
            </a:r>
            <a:r>
              <a:rPr lang="de-DE" sz="3200" b="1" dirty="0">
                <a:solidFill>
                  <a:srgbClr val="004A86"/>
                </a:solidFill>
                <a:latin typeface="Carlito" panose="020F0502020204030204" pitchFamily="34" charset="0"/>
                <a:cs typeface="Carlito" panose="020F0502020204030204" pitchFamily="34" charset="0"/>
              </a:rPr>
              <a:t> </a:t>
            </a:r>
            <a:r>
              <a:rPr lang="de-DE" sz="3200" b="1" dirty="0" err="1">
                <a:solidFill>
                  <a:srgbClr val="004A86"/>
                </a:solidFill>
                <a:latin typeface="Carlito" panose="020F0502020204030204" pitchFamily="34" charset="0"/>
                <a:cs typeface="Carlito" panose="020F0502020204030204" pitchFamily="34" charset="0"/>
              </a:rPr>
              <a:t>use</a:t>
            </a:r>
            <a:r>
              <a:rPr lang="de-DE" sz="3200" b="1" dirty="0">
                <a:solidFill>
                  <a:srgbClr val="004A86"/>
                </a:solidFill>
                <a:latin typeface="Carlito" panose="020F0502020204030204" pitchFamily="34" charset="0"/>
                <a:cs typeface="Carlito" panose="020F0502020204030204" pitchFamily="34" charset="0"/>
              </a:rPr>
              <a:t>:</a:t>
            </a:r>
          </a:p>
        </p:txBody>
      </p:sp>
      <p:cxnSp>
        <p:nvCxnSpPr>
          <p:cNvPr id="2" name="Gerade Verbindung 1">
            <a:extLst>
              <a:ext uri="{FF2B5EF4-FFF2-40B4-BE49-F238E27FC236}">
                <a16:creationId xmlns:a16="http://schemas.microsoft.com/office/drawing/2014/main" id="{4CBB00F5-6931-B4B9-AE80-7738D99DD952}"/>
              </a:ext>
            </a:extLst>
          </p:cNvPr>
          <p:cNvCxnSpPr>
            <a:cxnSpLocks/>
          </p:cNvCxnSpPr>
          <p:nvPr/>
        </p:nvCxnSpPr>
        <p:spPr>
          <a:xfrm flipH="1">
            <a:off x="0" y="10074103"/>
            <a:ext cx="6954755" cy="0"/>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cxnSp>
        <p:nvCxnSpPr>
          <p:cNvPr id="4" name="Gerade Verbindung 3">
            <a:extLst>
              <a:ext uri="{FF2B5EF4-FFF2-40B4-BE49-F238E27FC236}">
                <a16:creationId xmlns:a16="http://schemas.microsoft.com/office/drawing/2014/main" id="{C9CF488E-B2FA-CE5F-DE0F-AEBB00AB1A5A}"/>
              </a:ext>
            </a:extLst>
          </p:cNvPr>
          <p:cNvCxnSpPr>
            <a:cxnSpLocks/>
          </p:cNvCxnSpPr>
          <p:nvPr/>
        </p:nvCxnSpPr>
        <p:spPr>
          <a:xfrm flipH="1" flipV="1">
            <a:off x="6931146" y="5707048"/>
            <a:ext cx="7461946" cy="23412"/>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B11F2427-6870-B5DA-966E-767874EE21DB}"/>
              </a:ext>
            </a:extLst>
          </p:cNvPr>
          <p:cNvSpPr txBox="1"/>
          <p:nvPr/>
        </p:nvSpPr>
        <p:spPr>
          <a:xfrm>
            <a:off x="512905" y="10355451"/>
            <a:ext cx="5922840" cy="584775"/>
          </a:xfrm>
          <a:prstGeom prst="rect">
            <a:avLst/>
          </a:prstGeom>
          <a:noFill/>
          <a:ln>
            <a:noFill/>
          </a:ln>
        </p:spPr>
        <p:txBody>
          <a:bodyPr wrap="none" rtlCol="0">
            <a:spAutoFit/>
          </a:bodyPr>
          <a:lstStyle/>
          <a:p>
            <a:r>
              <a:rPr lang="de-DE" sz="3200" b="1" dirty="0">
                <a:solidFill>
                  <a:srgbClr val="004A86"/>
                </a:solidFill>
                <a:latin typeface="Carlito" panose="020F0502020204030204" pitchFamily="34" charset="0"/>
                <a:cs typeface="Carlito" panose="020F0502020204030204" pitchFamily="34" charset="0"/>
              </a:rPr>
              <a:t>  🎯 </a:t>
            </a:r>
            <a:r>
              <a:rPr lang="en-US" sz="3200" b="1" dirty="0">
                <a:solidFill>
                  <a:srgbClr val="004A86"/>
                </a:solidFill>
                <a:latin typeface="Carlito" panose="020F0502020204030204" pitchFamily="34" charset="0"/>
                <a:cs typeface="Carlito" panose="020F0502020204030204" pitchFamily="34" charset="0"/>
              </a:rPr>
              <a:t>Goals of our profile/channel:</a:t>
            </a:r>
            <a:endParaRPr lang="de-DE" sz="3200" b="1" dirty="0">
              <a:solidFill>
                <a:srgbClr val="004A86"/>
              </a:solidFill>
              <a:latin typeface="Carlito" panose="020F0502020204030204" pitchFamily="34" charset="0"/>
              <a:cs typeface="Carlito" panose="020F0502020204030204" pitchFamily="34" charset="0"/>
            </a:endParaRPr>
          </a:p>
        </p:txBody>
      </p:sp>
      <p:sp>
        <p:nvSpPr>
          <p:cNvPr id="27" name="Textfeld 26">
            <a:extLst>
              <a:ext uri="{FF2B5EF4-FFF2-40B4-BE49-F238E27FC236}">
                <a16:creationId xmlns:a16="http://schemas.microsoft.com/office/drawing/2014/main" id="{D4353F5F-FC6D-4A20-B754-1A890015461E}"/>
              </a:ext>
            </a:extLst>
          </p:cNvPr>
          <p:cNvSpPr txBox="1"/>
          <p:nvPr/>
        </p:nvSpPr>
        <p:spPr>
          <a:xfrm>
            <a:off x="1640937" y="907416"/>
            <a:ext cx="17707764" cy="1569660"/>
          </a:xfrm>
          <a:prstGeom prst="rect">
            <a:avLst/>
          </a:prstGeom>
          <a:noFill/>
        </p:spPr>
        <p:txBody>
          <a:bodyPr wrap="square">
            <a:spAutoFit/>
          </a:bodyPr>
          <a:lstStyle/>
          <a:p>
            <a:pPr algn="ctr"/>
            <a:r>
              <a:rPr lang="en-US" sz="3200" i="1" dirty="0">
                <a:solidFill>
                  <a:srgbClr val="004A86"/>
                </a:solidFill>
                <a:latin typeface="Carlito" panose="020F0502020204030204" pitchFamily="34" charset="0"/>
                <a:cs typeface="Carlito" panose="020F0502020204030204" pitchFamily="34" charset="0"/>
              </a:rPr>
              <a:t>Robert Schuman could only spread his vision for Europe in analog form - today, platforms such as Instagram and TikTok offer new possibilities. How would you present your ideas on the future of Europe there, what content would be central, and how would you best reach your target groups?</a:t>
            </a:r>
          </a:p>
        </p:txBody>
      </p:sp>
    </p:spTree>
    <p:extLst>
      <p:ext uri="{BB962C8B-B14F-4D97-AF65-F5344CB8AC3E}">
        <p14:creationId xmlns:p14="http://schemas.microsoft.com/office/powerpoint/2010/main" val="105866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89E6-6A3B-F9C5-97D8-AD8DE0B2AC6E}"/>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9556EF91-FF5B-632F-2E48-B56837EA164A}"/>
              </a:ext>
            </a:extLst>
          </p:cNvPr>
          <p:cNvSpPr txBox="1"/>
          <p:nvPr/>
        </p:nvSpPr>
        <p:spPr>
          <a:xfrm>
            <a:off x="7036810" y="59239"/>
            <a:ext cx="7310014" cy="2369880"/>
          </a:xfrm>
          <a:prstGeom prst="rect">
            <a:avLst/>
          </a:prstGeom>
          <a:noFill/>
        </p:spPr>
        <p:txBody>
          <a:bodyPr wrap="none" rtlCol="0">
            <a:spAutoFit/>
          </a:bodyPr>
          <a:lstStyle/>
          <a:p>
            <a:pPr algn="ctr"/>
            <a:r>
              <a:rPr lang="de-DE" sz="6000" b="1" dirty="0">
                <a:solidFill>
                  <a:srgbClr val="004A86"/>
                </a:solidFill>
                <a:latin typeface="Carlito" panose="020F0502020204030204" pitchFamily="34" charset="0"/>
                <a:cs typeface="Carlito" panose="020F0502020204030204" pitchFamily="34" charset="0"/>
              </a:rPr>
              <a:t>#Vision Europa [</a:t>
            </a:r>
            <a:r>
              <a:rPr lang="de-DE" sz="6000" b="1" dirty="0" err="1">
                <a:solidFill>
                  <a:srgbClr val="004A86"/>
                </a:solidFill>
                <a:latin typeface="Carlito" panose="020F0502020204030204" pitchFamily="34" charset="0"/>
                <a:cs typeface="Carlito" panose="020F0502020204030204" pitchFamily="34" charset="0"/>
              </a:rPr>
              <a:t>year</a:t>
            </a:r>
            <a:r>
              <a:rPr lang="de-DE" sz="6000" b="1" dirty="0">
                <a:solidFill>
                  <a:srgbClr val="004A86"/>
                </a:solidFill>
                <a:latin typeface="Carlito" panose="020F0502020204030204" pitchFamily="34" charset="0"/>
                <a:cs typeface="Carlito" panose="020F0502020204030204" pitchFamily="34" charset="0"/>
              </a:rPr>
              <a:t>]!</a:t>
            </a:r>
          </a:p>
          <a:p>
            <a:pPr algn="ctr"/>
            <a:endParaRPr lang="de-DE" sz="8800" b="1" dirty="0">
              <a:solidFill>
                <a:schemeClr val="bg1"/>
              </a:solidFill>
            </a:endParaRPr>
          </a:p>
        </p:txBody>
      </p:sp>
      <p:cxnSp>
        <p:nvCxnSpPr>
          <p:cNvPr id="16" name="Gerade Verbindung 15">
            <a:extLst>
              <a:ext uri="{FF2B5EF4-FFF2-40B4-BE49-F238E27FC236}">
                <a16:creationId xmlns:a16="http://schemas.microsoft.com/office/drawing/2014/main" id="{F8AC0B65-B204-450B-28DD-480C3CF186F4}"/>
              </a:ext>
            </a:extLst>
          </p:cNvPr>
          <p:cNvCxnSpPr>
            <a:cxnSpLocks/>
          </p:cNvCxnSpPr>
          <p:nvPr/>
        </p:nvCxnSpPr>
        <p:spPr>
          <a:xfrm>
            <a:off x="0" y="2550695"/>
            <a:ext cx="2138362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cxnSp>
        <p:nvCxnSpPr>
          <p:cNvPr id="22" name="Gerade Verbindung 21">
            <a:extLst>
              <a:ext uri="{FF2B5EF4-FFF2-40B4-BE49-F238E27FC236}">
                <a16:creationId xmlns:a16="http://schemas.microsoft.com/office/drawing/2014/main" id="{92E069D9-5D3A-6F22-25C3-C2AFD6F13E67}"/>
              </a:ext>
            </a:extLst>
          </p:cNvPr>
          <p:cNvCxnSpPr>
            <a:cxnSpLocks/>
          </p:cNvCxnSpPr>
          <p:nvPr/>
        </p:nvCxnSpPr>
        <p:spPr>
          <a:xfrm>
            <a:off x="6954755" y="2550695"/>
            <a:ext cx="0" cy="12568655"/>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32" name="Textfeld 31">
            <a:extLst>
              <a:ext uri="{FF2B5EF4-FFF2-40B4-BE49-F238E27FC236}">
                <a16:creationId xmlns:a16="http://schemas.microsoft.com/office/drawing/2014/main" id="{0A76CF38-CAD2-FFD7-4CE3-0F09A107D198}"/>
              </a:ext>
            </a:extLst>
          </p:cNvPr>
          <p:cNvSpPr txBox="1"/>
          <p:nvPr/>
        </p:nvSpPr>
        <p:spPr>
          <a:xfrm>
            <a:off x="7812651" y="2640510"/>
            <a:ext cx="11381613" cy="923330"/>
          </a:xfrm>
          <a:prstGeom prst="rect">
            <a:avLst/>
          </a:prstGeom>
          <a:noFill/>
        </p:spPr>
        <p:txBody>
          <a:bodyPr wrap="square" rtlCol="0">
            <a:spAutoFit/>
          </a:bodyPr>
          <a:lstStyle/>
          <a:p>
            <a:pPr algn="ctr"/>
            <a:r>
              <a:rPr lang="de-DE" sz="5400" b="1" dirty="0">
                <a:solidFill>
                  <a:srgbClr val="004A86"/>
                </a:solidFill>
                <a:latin typeface="Carlito" panose="020F0502020204030204" pitchFamily="34" charset="0"/>
                <a:cs typeface="Carlito" panose="020F0502020204030204" pitchFamily="34" charset="0"/>
              </a:rPr>
              <a:t>✍️ </a:t>
            </a:r>
            <a:r>
              <a:rPr lang="de-DE" sz="5400" b="1" dirty="0" err="1">
                <a:solidFill>
                  <a:srgbClr val="004A86"/>
                </a:solidFill>
                <a:latin typeface="Carlito" panose="020F0502020204030204" pitchFamily="34" charset="0"/>
                <a:cs typeface="Carlito" panose="020F0502020204030204" pitchFamily="34" charset="0"/>
              </a:rPr>
              <a:t>Our</a:t>
            </a:r>
            <a:r>
              <a:rPr lang="de-DE" sz="5400" b="1" dirty="0">
                <a:solidFill>
                  <a:srgbClr val="004A86"/>
                </a:solidFill>
                <a:latin typeface="Carlito" panose="020F0502020204030204" pitchFamily="34" charset="0"/>
                <a:cs typeface="Carlito" panose="020F0502020204030204" pitchFamily="34" charset="0"/>
              </a:rPr>
              <a:t> Schuman Declaration 2.0</a:t>
            </a:r>
          </a:p>
        </p:txBody>
      </p:sp>
      <p:sp>
        <p:nvSpPr>
          <p:cNvPr id="1059" name="Textfeld 1058">
            <a:extLst>
              <a:ext uri="{FF2B5EF4-FFF2-40B4-BE49-F238E27FC236}">
                <a16:creationId xmlns:a16="http://schemas.microsoft.com/office/drawing/2014/main" id="{E847F535-946E-4029-55BD-76CBBC0DBC25}"/>
              </a:ext>
            </a:extLst>
          </p:cNvPr>
          <p:cNvSpPr txBox="1"/>
          <p:nvPr/>
        </p:nvSpPr>
        <p:spPr>
          <a:xfrm>
            <a:off x="455140" y="3747461"/>
            <a:ext cx="6044469" cy="584775"/>
          </a:xfrm>
          <a:prstGeom prst="rect">
            <a:avLst/>
          </a:prstGeom>
          <a:noFill/>
        </p:spPr>
        <p:txBody>
          <a:bodyPr wrap="square">
            <a:spAutoFit/>
          </a:bodyPr>
          <a:lstStyle/>
          <a:p>
            <a:pPr algn="ctr"/>
            <a:r>
              <a:rPr lang="en-US" sz="3200" b="1" dirty="0">
                <a:solidFill>
                  <a:srgbClr val="004A86"/>
                </a:solidFill>
                <a:latin typeface="Carlito" panose="020F0502020204030204" pitchFamily="34" charset="0"/>
                <a:cs typeface="Carlito" panose="020F0502020204030204" pitchFamily="34" charset="0"/>
              </a:rPr>
              <a:t>Our vision of the future:</a:t>
            </a:r>
          </a:p>
        </p:txBody>
      </p:sp>
      <p:cxnSp>
        <p:nvCxnSpPr>
          <p:cNvPr id="2" name="Gerade Verbindung 1">
            <a:extLst>
              <a:ext uri="{FF2B5EF4-FFF2-40B4-BE49-F238E27FC236}">
                <a16:creationId xmlns:a16="http://schemas.microsoft.com/office/drawing/2014/main" id="{D90C638E-05DD-D6AE-09BF-15922DA194D1}"/>
              </a:ext>
            </a:extLst>
          </p:cNvPr>
          <p:cNvCxnSpPr>
            <a:cxnSpLocks/>
          </p:cNvCxnSpPr>
          <p:nvPr/>
        </p:nvCxnSpPr>
        <p:spPr>
          <a:xfrm flipH="1">
            <a:off x="-40045" y="7004808"/>
            <a:ext cx="695475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3" name="Textfeld 2">
            <a:extLst>
              <a:ext uri="{FF2B5EF4-FFF2-40B4-BE49-F238E27FC236}">
                <a16:creationId xmlns:a16="http://schemas.microsoft.com/office/drawing/2014/main" id="{615DF028-58D6-F2C9-F456-8A09C9272DA9}"/>
              </a:ext>
            </a:extLst>
          </p:cNvPr>
          <p:cNvSpPr txBox="1"/>
          <p:nvPr/>
        </p:nvSpPr>
        <p:spPr>
          <a:xfrm>
            <a:off x="415100" y="7189009"/>
            <a:ext cx="6044469" cy="1077218"/>
          </a:xfrm>
          <a:prstGeom prst="rect">
            <a:avLst/>
          </a:prstGeom>
          <a:noFill/>
          <a:ln>
            <a:noFill/>
          </a:ln>
        </p:spPr>
        <p:txBody>
          <a:bodyPr wrap="square">
            <a:spAutoFit/>
          </a:bodyPr>
          <a:lstStyle/>
          <a:p>
            <a:pPr algn="ctr"/>
            <a:r>
              <a:rPr lang="en-US" sz="3200" b="1" dirty="0">
                <a:solidFill>
                  <a:srgbClr val="004A86"/>
                </a:solidFill>
                <a:latin typeface="Carlito" panose="020F0502020204030204" pitchFamily="34" charset="0"/>
                <a:cs typeface="Carlito" panose="020F0502020204030204" pitchFamily="34" charset="0"/>
              </a:rPr>
              <a:t>Challenges for the future of Europe:</a:t>
            </a:r>
          </a:p>
        </p:txBody>
      </p:sp>
      <p:cxnSp>
        <p:nvCxnSpPr>
          <p:cNvPr id="7" name="Gerade Verbindung 6">
            <a:extLst>
              <a:ext uri="{FF2B5EF4-FFF2-40B4-BE49-F238E27FC236}">
                <a16:creationId xmlns:a16="http://schemas.microsoft.com/office/drawing/2014/main" id="{11040A59-9AE2-95A0-BB9D-EB48CE66B19F}"/>
              </a:ext>
            </a:extLst>
          </p:cNvPr>
          <p:cNvCxnSpPr>
            <a:cxnSpLocks/>
          </p:cNvCxnSpPr>
          <p:nvPr/>
        </p:nvCxnSpPr>
        <p:spPr>
          <a:xfrm flipH="1">
            <a:off x="-40044" y="10805395"/>
            <a:ext cx="695475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9" name="Textfeld 8">
            <a:extLst>
              <a:ext uri="{FF2B5EF4-FFF2-40B4-BE49-F238E27FC236}">
                <a16:creationId xmlns:a16="http://schemas.microsoft.com/office/drawing/2014/main" id="{D66E483C-E184-8719-3ADE-92A2F7AF0C44}"/>
              </a:ext>
            </a:extLst>
          </p:cNvPr>
          <p:cNvSpPr txBox="1"/>
          <p:nvPr/>
        </p:nvSpPr>
        <p:spPr>
          <a:xfrm>
            <a:off x="415100" y="10867683"/>
            <a:ext cx="6044469" cy="1077218"/>
          </a:xfrm>
          <a:prstGeom prst="rect">
            <a:avLst/>
          </a:prstGeom>
          <a:noFill/>
        </p:spPr>
        <p:txBody>
          <a:bodyPr wrap="square">
            <a:spAutoFit/>
          </a:bodyPr>
          <a:lstStyle/>
          <a:p>
            <a:pPr algn="ctr"/>
            <a:r>
              <a:rPr lang="en-US" sz="3200" b="1" dirty="0">
                <a:solidFill>
                  <a:srgbClr val="004A86"/>
                </a:solidFill>
                <a:latin typeface="Carlito" panose="020F0502020204030204" pitchFamily="34" charset="0"/>
                <a:cs typeface="Carlito" panose="020F0502020204030204" pitchFamily="34" charset="0"/>
              </a:rPr>
              <a:t>Our goals for a new declaration on the future of Europe:</a:t>
            </a:r>
            <a:endParaRPr lang="de-DE" sz="3200" b="1" dirty="0">
              <a:solidFill>
                <a:srgbClr val="004A86"/>
              </a:solidFill>
              <a:latin typeface="Carlito" panose="020F0502020204030204" pitchFamily="34" charset="0"/>
              <a:cs typeface="Carlito" panose="020F0502020204030204" pitchFamily="34" charset="0"/>
            </a:endParaRPr>
          </a:p>
        </p:txBody>
      </p:sp>
      <p:cxnSp>
        <p:nvCxnSpPr>
          <p:cNvPr id="10" name="Gerade Verbindung 9">
            <a:extLst>
              <a:ext uri="{FF2B5EF4-FFF2-40B4-BE49-F238E27FC236}">
                <a16:creationId xmlns:a16="http://schemas.microsoft.com/office/drawing/2014/main" id="{B12D6BF6-2C18-CA51-1C3D-FF4CA289A17B}"/>
              </a:ext>
            </a:extLst>
          </p:cNvPr>
          <p:cNvCxnSpPr>
            <a:cxnSpLocks/>
          </p:cNvCxnSpPr>
          <p:nvPr/>
        </p:nvCxnSpPr>
        <p:spPr>
          <a:xfrm flipH="1">
            <a:off x="0" y="3667206"/>
            <a:ext cx="695475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11" name="Textfeld 10">
            <a:extLst>
              <a:ext uri="{FF2B5EF4-FFF2-40B4-BE49-F238E27FC236}">
                <a16:creationId xmlns:a16="http://schemas.microsoft.com/office/drawing/2014/main" id="{77163F4F-A877-DD3F-8262-40C9EBA8438D}"/>
              </a:ext>
            </a:extLst>
          </p:cNvPr>
          <p:cNvSpPr txBox="1"/>
          <p:nvPr/>
        </p:nvSpPr>
        <p:spPr>
          <a:xfrm>
            <a:off x="72934" y="2783810"/>
            <a:ext cx="6954756" cy="646331"/>
          </a:xfrm>
          <a:prstGeom prst="rect">
            <a:avLst/>
          </a:prstGeom>
          <a:noFill/>
        </p:spPr>
        <p:txBody>
          <a:bodyPr wrap="square">
            <a:spAutoFit/>
          </a:bodyPr>
          <a:lstStyle/>
          <a:p>
            <a:pPr algn="ctr"/>
            <a:r>
              <a:rPr lang="de-DE" sz="3600" b="1" dirty="0">
                <a:solidFill>
                  <a:srgbClr val="004A86"/>
                </a:solidFill>
                <a:latin typeface="Carlito" panose="020F0502020204030204" pitchFamily="34" charset="0"/>
                <a:cs typeface="Carlito" panose="020F0502020204030204" pitchFamily="34" charset="0"/>
              </a:rPr>
              <a:t>🧠 Space </a:t>
            </a:r>
            <a:r>
              <a:rPr lang="de-DE" sz="3600" b="1" dirty="0" err="1">
                <a:solidFill>
                  <a:srgbClr val="004A86"/>
                </a:solidFill>
                <a:latin typeface="Carlito" panose="020F0502020204030204" pitchFamily="34" charset="0"/>
                <a:cs typeface="Carlito" panose="020F0502020204030204" pitchFamily="34" charset="0"/>
              </a:rPr>
              <a:t>for</a:t>
            </a:r>
            <a:r>
              <a:rPr lang="de-DE" sz="3600" b="1" dirty="0">
                <a:solidFill>
                  <a:srgbClr val="004A86"/>
                </a:solidFill>
                <a:latin typeface="Carlito" panose="020F0502020204030204" pitchFamily="34" charset="0"/>
                <a:cs typeface="Carlito" panose="020F0502020204030204" pitchFamily="34" charset="0"/>
              </a:rPr>
              <a:t> </a:t>
            </a:r>
            <a:r>
              <a:rPr lang="de-DE" sz="3600" b="1" dirty="0" err="1">
                <a:solidFill>
                  <a:srgbClr val="004A86"/>
                </a:solidFill>
                <a:latin typeface="Carlito" panose="020F0502020204030204" pitchFamily="34" charset="0"/>
                <a:cs typeface="Carlito" panose="020F0502020204030204" pitchFamily="34" charset="0"/>
              </a:rPr>
              <a:t>brainstorming</a:t>
            </a:r>
            <a:endParaRPr lang="de-DE" sz="3600" b="1" dirty="0">
              <a:solidFill>
                <a:srgbClr val="004A86"/>
              </a:solidFill>
              <a:latin typeface="Carlito" panose="020F0502020204030204" pitchFamily="34" charset="0"/>
              <a:cs typeface="Carlito" panose="020F0502020204030204" pitchFamily="34" charset="0"/>
            </a:endParaRPr>
          </a:p>
        </p:txBody>
      </p:sp>
      <p:cxnSp>
        <p:nvCxnSpPr>
          <p:cNvPr id="12" name="Gerade Verbindung 11">
            <a:extLst>
              <a:ext uri="{FF2B5EF4-FFF2-40B4-BE49-F238E27FC236}">
                <a16:creationId xmlns:a16="http://schemas.microsoft.com/office/drawing/2014/main" id="{DC050018-FA54-9C44-66F4-4F43D0D425B1}"/>
              </a:ext>
            </a:extLst>
          </p:cNvPr>
          <p:cNvCxnSpPr>
            <a:cxnSpLocks/>
          </p:cNvCxnSpPr>
          <p:nvPr/>
        </p:nvCxnSpPr>
        <p:spPr>
          <a:xfrm flipH="1">
            <a:off x="6954755" y="3667206"/>
            <a:ext cx="14428870"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pic>
        <p:nvPicPr>
          <p:cNvPr id="17" name="Grafik 16" descr="Stift Silhouette">
            <a:extLst>
              <a:ext uri="{FF2B5EF4-FFF2-40B4-BE49-F238E27FC236}">
                <a16:creationId xmlns:a16="http://schemas.microsoft.com/office/drawing/2014/main" id="{5044FB62-73E5-ABA3-83A7-F7C20F463C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73" y="233675"/>
            <a:ext cx="1616069" cy="1616069"/>
          </a:xfrm>
          <a:prstGeom prst="rect">
            <a:avLst/>
          </a:prstGeom>
        </p:spPr>
      </p:pic>
      <p:sp>
        <p:nvSpPr>
          <p:cNvPr id="19" name="Textfeld 18">
            <a:extLst>
              <a:ext uri="{FF2B5EF4-FFF2-40B4-BE49-F238E27FC236}">
                <a16:creationId xmlns:a16="http://schemas.microsoft.com/office/drawing/2014/main" id="{08BB8A6D-A348-437E-970D-C298D71B93D6}"/>
              </a:ext>
            </a:extLst>
          </p:cNvPr>
          <p:cNvSpPr txBox="1"/>
          <p:nvPr/>
        </p:nvSpPr>
        <p:spPr>
          <a:xfrm>
            <a:off x="2865407" y="951779"/>
            <a:ext cx="15652810" cy="1569660"/>
          </a:xfrm>
          <a:prstGeom prst="rect">
            <a:avLst/>
          </a:prstGeom>
          <a:noFill/>
          <a:ln>
            <a:noFill/>
          </a:ln>
        </p:spPr>
        <p:txBody>
          <a:bodyPr wrap="square">
            <a:spAutoFit/>
          </a:bodyPr>
          <a:lstStyle/>
          <a:p>
            <a:pPr algn="ctr"/>
            <a:r>
              <a:rPr lang="en-US" sz="3200" i="1" dirty="0">
                <a:solidFill>
                  <a:srgbClr val="004A86"/>
                </a:solidFill>
                <a:latin typeface="Carlito" panose="020F0502020204030204" pitchFamily="34" charset="0"/>
                <a:cs typeface="Carlito" panose="020F0502020204030204" pitchFamily="34" charset="0"/>
              </a:rPr>
              <a:t>Draft a new Schuman Declaration for the year [year]: What visions of the future are important today, what challenges must the EU overcome - and what opportunities does a modern version of the Declaration open up?</a:t>
            </a:r>
          </a:p>
        </p:txBody>
      </p:sp>
      <p:pic>
        <p:nvPicPr>
          <p:cNvPr id="13" name="Grafik 12" descr="Glühbirne und Zahnrad mit einfarbiger Füllung">
            <a:extLst>
              <a:ext uri="{FF2B5EF4-FFF2-40B4-BE49-F238E27FC236}">
                <a16:creationId xmlns:a16="http://schemas.microsoft.com/office/drawing/2014/main" id="{CC4F933A-B4B2-447A-A9A7-C1E1EAD3DE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12415" y="105525"/>
            <a:ext cx="1901636" cy="1901636"/>
          </a:xfrm>
          <a:prstGeom prst="rect">
            <a:avLst/>
          </a:prstGeom>
        </p:spPr>
      </p:pic>
    </p:spTree>
    <p:extLst>
      <p:ext uri="{BB962C8B-B14F-4D97-AF65-F5344CB8AC3E}">
        <p14:creationId xmlns:p14="http://schemas.microsoft.com/office/powerpoint/2010/main" val="18802260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209</Words>
  <Application>Microsoft Office PowerPoint</Application>
  <PresentationFormat>Benutzerdefiniert</PresentationFormat>
  <Paragraphs>16</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Aptos</vt:lpstr>
      <vt:lpstr>Aptos Display</vt:lpstr>
      <vt:lpstr>Arial</vt:lpstr>
      <vt:lpstr>Carlito</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Sammy Siegel</dc:creator>
  <cp:lastModifiedBy>Sammy Siegel</cp:lastModifiedBy>
  <cp:revision>11</cp:revision>
  <dcterms:created xsi:type="dcterms:W3CDTF">2025-04-08T08:57:10Z</dcterms:created>
  <dcterms:modified xsi:type="dcterms:W3CDTF">2025-07-18T07:23:33Z</dcterms:modified>
</cp:coreProperties>
</file>