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</p:sldIdLst>
  <p:sldSz cx="21383625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30"/>
  </p:normalViewPr>
  <p:slideViewPr>
    <p:cSldViewPr snapToGrid="0">
      <p:cViewPr varScale="1">
        <p:scale>
          <a:sx n="49" d="100"/>
          <a:sy n="49" d="100"/>
        </p:scale>
        <p:origin x="15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2474395"/>
            <a:ext cx="18176081" cy="5263774"/>
          </a:xfrm>
        </p:spPr>
        <p:txBody>
          <a:bodyPr anchor="b"/>
          <a:lstStyle>
            <a:lvl1pPr algn="ctr">
              <a:defRPr sz="132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7941160"/>
            <a:ext cx="16037719" cy="3650342"/>
          </a:xfrm>
        </p:spPr>
        <p:txBody>
          <a:bodyPr/>
          <a:lstStyle>
            <a:lvl1pPr marL="0" indent="0" algn="ctr">
              <a:buNone/>
              <a:defRPr sz="5291"/>
            </a:lvl1pPr>
            <a:lvl2pPr marL="1007943" indent="0" algn="ctr">
              <a:buNone/>
              <a:defRPr sz="4409"/>
            </a:lvl2pPr>
            <a:lvl3pPr marL="2015886" indent="0" algn="ctr">
              <a:buNone/>
              <a:defRPr sz="3968"/>
            </a:lvl3pPr>
            <a:lvl4pPr marL="3023829" indent="0" algn="ctr">
              <a:buNone/>
              <a:defRPr sz="3527"/>
            </a:lvl4pPr>
            <a:lvl5pPr marL="4031772" indent="0" algn="ctr">
              <a:buNone/>
              <a:defRPr sz="3527"/>
            </a:lvl5pPr>
            <a:lvl6pPr marL="5039716" indent="0" algn="ctr">
              <a:buNone/>
              <a:defRPr sz="3527"/>
            </a:lvl6pPr>
            <a:lvl7pPr marL="6047659" indent="0" algn="ctr">
              <a:buNone/>
              <a:defRPr sz="3527"/>
            </a:lvl7pPr>
            <a:lvl8pPr marL="7055602" indent="0" algn="ctr">
              <a:buNone/>
              <a:defRPr sz="3527"/>
            </a:lvl8pPr>
            <a:lvl9pPr marL="8063545" indent="0" algn="ctr">
              <a:buNone/>
              <a:defRPr sz="3527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14.04.2025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08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14.04.2025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73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804966"/>
            <a:ext cx="4610844" cy="1281295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804966"/>
            <a:ext cx="13565237" cy="12812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14.04.2025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83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14.04.2025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87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3769342"/>
            <a:ext cx="18443377" cy="6289229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10118069"/>
            <a:ext cx="18443377" cy="3307357"/>
          </a:xfrm>
        </p:spPr>
        <p:txBody>
          <a:bodyPr/>
          <a:lstStyle>
            <a:lvl1pPr marL="0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1pPr>
            <a:lvl2pPr marL="1007943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2pPr>
            <a:lvl3pPr marL="2015886" indent="0">
              <a:buNone/>
              <a:defRPr sz="3968">
                <a:solidFill>
                  <a:schemeClr val="tx1">
                    <a:tint val="82000"/>
                  </a:schemeClr>
                </a:solidFill>
              </a:defRPr>
            </a:lvl3pPr>
            <a:lvl4pPr marL="3023829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4pPr>
            <a:lvl5pPr marL="4031772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5pPr>
            <a:lvl6pPr marL="5039716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6pPr>
            <a:lvl7pPr marL="6047659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7pPr>
            <a:lvl8pPr marL="7055602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8pPr>
            <a:lvl9pPr marL="8063545" indent="0">
              <a:buNone/>
              <a:defRPr sz="352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14.04.2025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06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4024827"/>
            <a:ext cx="9088041" cy="95930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4024827"/>
            <a:ext cx="9088041" cy="95930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14.04.2025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71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804969"/>
            <a:ext cx="18443377" cy="29223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3706342"/>
            <a:ext cx="9046274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5522763"/>
            <a:ext cx="9046274" cy="81231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3706342"/>
            <a:ext cx="9090826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5522763"/>
            <a:ext cx="9090826" cy="81231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14.04.2025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85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14.04.2025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44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14.04.2025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60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2176910"/>
            <a:ext cx="10825460" cy="10744538"/>
          </a:xfrm>
        </p:spPr>
        <p:txBody>
          <a:bodyPr/>
          <a:lstStyle>
            <a:lvl1pPr>
              <a:defRPr sz="7055"/>
            </a:lvl1pPr>
            <a:lvl2pPr>
              <a:defRPr sz="6173"/>
            </a:lvl2pPr>
            <a:lvl3pPr>
              <a:defRPr sz="5291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14.04.2025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55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2176910"/>
            <a:ext cx="10825460" cy="10744538"/>
          </a:xfrm>
        </p:spPr>
        <p:txBody>
          <a:bodyPr anchor="t"/>
          <a:lstStyle>
            <a:lvl1pPr marL="0" indent="0">
              <a:buNone/>
              <a:defRPr sz="7055"/>
            </a:lvl1pPr>
            <a:lvl2pPr marL="1007943" indent="0">
              <a:buNone/>
              <a:defRPr sz="6173"/>
            </a:lvl2pPr>
            <a:lvl3pPr marL="2015886" indent="0">
              <a:buNone/>
              <a:defRPr sz="5291"/>
            </a:lvl3pPr>
            <a:lvl4pPr marL="3023829" indent="0">
              <a:buNone/>
              <a:defRPr sz="4409"/>
            </a:lvl4pPr>
            <a:lvl5pPr marL="4031772" indent="0">
              <a:buNone/>
              <a:defRPr sz="4409"/>
            </a:lvl5pPr>
            <a:lvl6pPr marL="5039716" indent="0">
              <a:buNone/>
              <a:defRPr sz="4409"/>
            </a:lvl6pPr>
            <a:lvl7pPr marL="6047659" indent="0">
              <a:buNone/>
              <a:defRPr sz="4409"/>
            </a:lvl7pPr>
            <a:lvl8pPr marL="7055602" indent="0">
              <a:buNone/>
              <a:defRPr sz="4409"/>
            </a:lvl8pPr>
            <a:lvl9pPr marL="8063545" indent="0">
              <a:buNone/>
              <a:defRPr sz="4409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11-EB92-2B4C-98CA-918051F9E080}" type="datetimeFigureOut">
              <a:rPr lang="de-DE" smtClean="0"/>
              <a:t>14.04.2025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D4C1-2CEA-B040-B773-9FFC409A1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18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804969"/>
            <a:ext cx="18443377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4024827"/>
            <a:ext cx="18443377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2C0311-EB92-2B4C-98CA-918051F9E080}" type="datetimeFigureOut">
              <a:rPr lang="de-DE" smtClean="0"/>
              <a:t>14.04.2025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14013401"/>
            <a:ext cx="7216973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08D4C1-2CEA-B040-B773-9FFC409A1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72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9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3972" indent="-503972" algn="l" defTabSz="2015886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6173" kern="1200">
          <a:solidFill>
            <a:schemeClr val="tx1"/>
          </a:solidFill>
          <a:latin typeface="+mn-lt"/>
          <a:ea typeface="+mn-ea"/>
          <a:cs typeface="+mn-cs"/>
        </a:defRPr>
      </a:lvl1pPr>
      <a:lvl2pPr marL="1511915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2pPr>
      <a:lvl3pPr marL="2519858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527801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535744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564A8-FE6D-9505-D34B-B0829DAB3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095B188-1E28-01AD-305D-FBA14093C54C}"/>
              </a:ext>
            </a:extLst>
          </p:cNvPr>
          <p:cNvSpPr txBox="1"/>
          <p:nvPr/>
        </p:nvSpPr>
        <p:spPr>
          <a:xfrm>
            <a:off x="7426334" y="-4007"/>
            <a:ext cx="653095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#Europe Goes Viral!</a:t>
            </a:r>
            <a:endParaRPr lang="de-DE" sz="4000" b="1" dirty="0">
              <a:solidFill>
                <a:srgbClr val="004A86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algn="ctr"/>
            <a:endParaRPr lang="de-DE" sz="8800" b="1" dirty="0">
              <a:solidFill>
                <a:schemeClr val="bg1"/>
              </a:solidFill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9D3626B-D101-77EF-0088-02DDA83E8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546" y="157755"/>
            <a:ext cx="1872999" cy="187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ikTok Logo ▻ Bilder, Geschichte, Entwicklung &amp; u.v.m">
            <a:extLst>
              <a:ext uri="{FF2B5EF4-FFF2-40B4-BE49-F238E27FC236}">
                <a16:creationId xmlns:a16="http://schemas.microsoft.com/office/drawing/2014/main" id="{8177A557-3FC2-59B6-E054-48B32AD8C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0" y="157755"/>
            <a:ext cx="1687343" cy="190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00D8D85B-059E-2EB8-4839-8D153351B986}"/>
              </a:ext>
            </a:extLst>
          </p:cNvPr>
          <p:cNvCxnSpPr>
            <a:cxnSpLocks/>
          </p:cNvCxnSpPr>
          <p:nvPr/>
        </p:nvCxnSpPr>
        <p:spPr>
          <a:xfrm>
            <a:off x="0" y="2550695"/>
            <a:ext cx="21383625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D1F39D0E-3F8C-887B-ACCF-33BE024E0987}"/>
              </a:ext>
            </a:extLst>
          </p:cNvPr>
          <p:cNvCxnSpPr>
            <a:cxnSpLocks/>
          </p:cNvCxnSpPr>
          <p:nvPr/>
        </p:nvCxnSpPr>
        <p:spPr>
          <a:xfrm>
            <a:off x="6954755" y="2550695"/>
            <a:ext cx="0" cy="12568655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AF414518-C5EA-B58D-3CAE-CD9CF9DECED1}"/>
              </a:ext>
            </a:extLst>
          </p:cNvPr>
          <p:cNvCxnSpPr>
            <a:cxnSpLocks/>
          </p:cNvCxnSpPr>
          <p:nvPr/>
        </p:nvCxnSpPr>
        <p:spPr>
          <a:xfrm>
            <a:off x="14336630" y="2550695"/>
            <a:ext cx="0" cy="12568655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DC8B08D9-2AD1-163E-187E-1BD12904A65A}"/>
              </a:ext>
            </a:extLst>
          </p:cNvPr>
          <p:cNvSpPr txBox="1"/>
          <p:nvPr/>
        </p:nvSpPr>
        <p:spPr>
          <a:xfrm>
            <a:off x="7235476" y="5897626"/>
            <a:ext cx="6740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💡 Unsere Ideen für Europas Zukunft: </a:t>
            </a:r>
            <a:b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</a:b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Vision 2030 –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Europes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Next Chapter</a:t>
            </a:r>
          </a:p>
        </p:txBody>
      </p: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1815AFE9-9C88-CC61-559B-D4C0E6939831}"/>
              </a:ext>
            </a:extLst>
          </p:cNvPr>
          <p:cNvCxnSpPr>
            <a:cxnSpLocks/>
          </p:cNvCxnSpPr>
          <p:nvPr/>
        </p:nvCxnSpPr>
        <p:spPr>
          <a:xfrm flipH="1">
            <a:off x="14336629" y="10098146"/>
            <a:ext cx="7046995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0" name="Picture 12" descr="Hashtag-Symbolstrich PNG- Und SVG-Design Für T-Shirts">
            <a:extLst>
              <a:ext uri="{FF2B5EF4-FFF2-40B4-BE49-F238E27FC236}">
                <a16:creationId xmlns:a16="http://schemas.microsoft.com/office/drawing/2014/main" id="{F4390E4A-DD95-2E03-A0E6-73A77EF5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794" y="11573988"/>
            <a:ext cx="591333" cy="59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2" descr="Hashtag-Symbolstrich PNG- Und SVG-Design Für T-Shirts">
            <a:extLst>
              <a:ext uri="{FF2B5EF4-FFF2-40B4-BE49-F238E27FC236}">
                <a16:creationId xmlns:a16="http://schemas.microsoft.com/office/drawing/2014/main" id="{FF079FD5-9B12-6FAA-DF02-920BDCC00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168" y="12446840"/>
            <a:ext cx="585624" cy="58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Hashtag-Symbolstrich PNG- Und SVG-Design Für T-Shirts">
            <a:extLst>
              <a:ext uri="{FF2B5EF4-FFF2-40B4-BE49-F238E27FC236}">
                <a16:creationId xmlns:a16="http://schemas.microsoft.com/office/drawing/2014/main" id="{1FFA396D-E7EA-C6E4-3FE5-C2B3F96D6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517" y="13311412"/>
            <a:ext cx="607275" cy="6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4" name="Gerade Verbindung 1023">
            <a:extLst>
              <a:ext uri="{FF2B5EF4-FFF2-40B4-BE49-F238E27FC236}">
                <a16:creationId xmlns:a16="http://schemas.microsoft.com/office/drawing/2014/main" id="{F71ED389-66D7-DB95-8F2E-5F1A96834935}"/>
              </a:ext>
            </a:extLst>
          </p:cNvPr>
          <p:cNvCxnSpPr/>
          <p:nvPr/>
        </p:nvCxnSpPr>
        <p:spPr>
          <a:xfrm>
            <a:off x="14795969" y="12259324"/>
            <a:ext cx="6080880" cy="0"/>
          </a:xfrm>
          <a:prstGeom prst="line">
            <a:avLst/>
          </a:prstGeom>
          <a:ln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5" name="Gerade Verbindung 1024">
            <a:extLst>
              <a:ext uri="{FF2B5EF4-FFF2-40B4-BE49-F238E27FC236}">
                <a16:creationId xmlns:a16="http://schemas.microsoft.com/office/drawing/2014/main" id="{E0C93EB1-745A-4A1A-0144-FA622DC8FA4F}"/>
              </a:ext>
            </a:extLst>
          </p:cNvPr>
          <p:cNvCxnSpPr/>
          <p:nvPr/>
        </p:nvCxnSpPr>
        <p:spPr>
          <a:xfrm>
            <a:off x="14819686" y="13089005"/>
            <a:ext cx="6080880" cy="0"/>
          </a:xfrm>
          <a:prstGeom prst="line">
            <a:avLst/>
          </a:prstGeom>
          <a:ln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7" name="Gerade Verbindung 1026">
            <a:extLst>
              <a:ext uri="{FF2B5EF4-FFF2-40B4-BE49-F238E27FC236}">
                <a16:creationId xmlns:a16="http://schemas.microsoft.com/office/drawing/2014/main" id="{EA6FAD72-7CC9-7CB7-6637-DA47783052F0}"/>
              </a:ext>
            </a:extLst>
          </p:cNvPr>
          <p:cNvCxnSpPr/>
          <p:nvPr/>
        </p:nvCxnSpPr>
        <p:spPr>
          <a:xfrm>
            <a:off x="14772252" y="13918687"/>
            <a:ext cx="6080880" cy="0"/>
          </a:xfrm>
          <a:prstGeom prst="line">
            <a:avLst/>
          </a:prstGeom>
          <a:ln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9" name="Textfeld 1028">
            <a:extLst>
              <a:ext uri="{FF2B5EF4-FFF2-40B4-BE49-F238E27FC236}">
                <a16:creationId xmlns:a16="http://schemas.microsoft.com/office/drawing/2014/main" id="{67751B92-128E-CD0D-4566-7CB93F24FBF4}"/>
              </a:ext>
            </a:extLst>
          </p:cNvPr>
          <p:cNvSpPr txBox="1"/>
          <p:nvPr/>
        </p:nvSpPr>
        <p:spPr>
          <a:xfrm>
            <a:off x="15727826" y="10355452"/>
            <a:ext cx="4169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latin typeface="Carlito" panose="020F0502020204030204" pitchFamily="34" charset="0"/>
                <a:cs typeface="Carlito" panose="020F0502020204030204" pitchFamily="34" charset="0"/>
              </a:rPr>
              <a:t>#️⃣  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Unsere Kampagne:</a:t>
            </a:r>
          </a:p>
        </p:txBody>
      </p:sp>
      <p:sp>
        <p:nvSpPr>
          <p:cNvPr id="1031" name="Textfeld 1030">
            <a:extLst>
              <a:ext uri="{FF2B5EF4-FFF2-40B4-BE49-F238E27FC236}">
                <a16:creationId xmlns:a16="http://schemas.microsoft.com/office/drawing/2014/main" id="{38C77945-1727-DF43-6CE8-ECC0A5009BEE}"/>
              </a:ext>
            </a:extLst>
          </p:cNvPr>
          <p:cNvSpPr txBox="1"/>
          <p:nvPr/>
        </p:nvSpPr>
        <p:spPr>
          <a:xfrm>
            <a:off x="8616529" y="2813480"/>
            <a:ext cx="4277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👧 Unsere Zielgruppen:</a:t>
            </a:r>
          </a:p>
        </p:txBody>
      </p:sp>
      <p:sp>
        <p:nvSpPr>
          <p:cNvPr id="1042" name="Textfeld 1041">
            <a:extLst>
              <a:ext uri="{FF2B5EF4-FFF2-40B4-BE49-F238E27FC236}">
                <a16:creationId xmlns:a16="http://schemas.microsoft.com/office/drawing/2014/main" id="{32EBC4D9-FF80-1B82-F60A-1E24DE6CC3FF}"/>
              </a:ext>
            </a:extLst>
          </p:cNvPr>
          <p:cNvSpPr txBox="1"/>
          <p:nvPr/>
        </p:nvSpPr>
        <p:spPr>
          <a:xfrm>
            <a:off x="14517274" y="2807985"/>
            <a:ext cx="66857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📸  Content (Video- und Bildideen): „Create. Share. </a:t>
            </a:r>
            <a:r>
              <a:rPr lang="de-DE" sz="3200" b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Empower</a:t>
            </a:r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.“</a:t>
            </a:r>
            <a:b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</a:br>
            <a:r>
              <a:rPr lang="de-DE" sz="24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gerne auch direkt ausprobieren!</a:t>
            </a:r>
            <a:endParaRPr lang="de-DE" sz="3200" i="1" dirty="0">
              <a:solidFill>
                <a:srgbClr val="004A86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cxnSp>
        <p:nvCxnSpPr>
          <p:cNvPr id="1057" name="Gerade Verbindung 1056">
            <a:extLst>
              <a:ext uri="{FF2B5EF4-FFF2-40B4-BE49-F238E27FC236}">
                <a16:creationId xmlns:a16="http://schemas.microsoft.com/office/drawing/2014/main" id="{F58D40C3-82B8-FDDC-0940-5C5455455948}"/>
              </a:ext>
            </a:extLst>
          </p:cNvPr>
          <p:cNvCxnSpPr>
            <a:cxnSpLocks/>
          </p:cNvCxnSpPr>
          <p:nvPr/>
        </p:nvCxnSpPr>
        <p:spPr>
          <a:xfrm flipH="1" flipV="1">
            <a:off x="-40036" y="5707048"/>
            <a:ext cx="6954755" cy="4409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9" name="Textfeld 1058">
            <a:extLst>
              <a:ext uri="{FF2B5EF4-FFF2-40B4-BE49-F238E27FC236}">
                <a16:creationId xmlns:a16="http://schemas.microsoft.com/office/drawing/2014/main" id="{B301DFA2-5E51-A775-CA27-36ECA485919F}"/>
              </a:ext>
            </a:extLst>
          </p:cNvPr>
          <p:cNvSpPr txBox="1"/>
          <p:nvPr/>
        </p:nvSpPr>
        <p:spPr>
          <a:xfrm>
            <a:off x="455143" y="2813481"/>
            <a:ext cx="6044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👤 Name des Profils/Kanals:</a:t>
            </a:r>
          </a:p>
        </p:txBody>
      </p:sp>
      <p:sp>
        <p:nvSpPr>
          <p:cNvPr id="1066" name="Textfeld 1065">
            <a:extLst>
              <a:ext uri="{FF2B5EF4-FFF2-40B4-BE49-F238E27FC236}">
                <a16:creationId xmlns:a16="http://schemas.microsoft.com/office/drawing/2014/main" id="{EA6D6506-3780-6710-04EE-4E9233077282}"/>
              </a:ext>
            </a:extLst>
          </p:cNvPr>
          <p:cNvSpPr txBox="1"/>
          <p:nvPr/>
        </p:nvSpPr>
        <p:spPr>
          <a:xfrm>
            <a:off x="1170136" y="5825132"/>
            <a:ext cx="4507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📱 Unsere Plattform(-en):</a:t>
            </a: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4CBB00F5-6931-B4B9-AE80-7738D99DD952}"/>
              </a:ext>
            </a:extLst>
          </p:cNvPr>
          <p:cNvCxnSpPr>
            <a:cxnSpLocks/>
          </p:cNvCxnSpPr>
          <p:nvPr/>
        </p:nvCxnSpPr>
        <p:spPr>
          <a:xfrm flipH="1">
            <a:off x="0" y="10074103"/>
            <a:ext cx="6954755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C9CF488E-B2FA-CE5F-DE0F-AEBB00AB1A5A}"/>
              </a:ext>
            </a:extLst>
          </p:cNvPr>
          <p:cNvCxnSpPr>
            <a:cxnSpLocks/>
          </p:cNvCxnSpPr>
          <p:nvPr/>
        </p:nvCxnSpPr>
        <p:spPr>
          <a:xfrm flipH="1" flipV="1">
            <a:off x="6931146" y="5707048"/>
            <a:ext cx="7461946" cy="23412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B11F2427-6870-B5DA-966E-767874EE21DB}"/>
              </a:ext>
            </a:extLst>
          </p:cNvPr>
          <p:cNvSpPr txBox="1"/>
          <p:nvPr/>
        </p:nvSpPr>
        <p:spPr>
          <a:xfrm>
            <a:off x="512905" y="10355451"/>
            <a:ext cx="582242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  🎯 Ziele unseres Profils/Kanals: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4353F5F-FC6D-4A20-B754-1A890015461E}"/>
              </a:ext>
            </a:extLst>
          </p:cNvPr>
          <p:cNvSpPr txBox="1"/>
          <p:nvPr/>
        </p:nvSpPr>
        <p:spPr>
          <a:xfrm>
            <a:off x="1640937" y="907416"/>
            <a:ext cx="177077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Robert Schuman konnte seine Vision für Europa nur analog verbreiten – heute bieten Plattformen wie </a:t>
            </a:r>
            <a:br>
              <a:rPr lang="de-DE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</a:br>
            <a:r>
              <a:rPr lang="de-DE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Instagram und </a:t>
            </a:r>
            <a:r>
              <a:rPr lang="de-DE" sz="3200" i="1" dirty="0" err="1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TikTok</a:t>
            </a:r>
            <a:r>
              <a:rPr lang="de-DE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neue Möglichkeiten. Wie würdet ihr eure Ideen zur Zukunft Europas dort präsentieren, welche Inhalte wären zentral, und wie erreicht ihr eure Zielgruppen am besten?</a:t>
            </a:r>
          </a:p>
        </p:txBody>
      </p:sp>
    </p:spTree>
    <p:extLst>
      <p:ext uri="{BB962C8B-B14F-4D97-AF65-F5344CB8AC3E}">
        <p14:creationId xmlns:p14="http://schemas.microsoft.com/office/powerpoint/2010/main" val="105866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189E6-6A3B-F9C5-97D8-AD8DE0B2A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556EF91-FF5B-632F-2E48-B56837EA164A}"/>
              </a:ext>
            </a:extLst>
          </p:cNvPr>
          <p:cNvSpPr txBox="1"/>
          <p:nvPr/>
        </p:nvSpPr>
        <p:spPr>
          <a:xfrm>
            <a:off x="7210734" y="59239"/>
            <a:ext cx="6962163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#Vision Europa 2025!</a:t>
            </a:r>
          </a:p>
          <a:p>
            <a:pPr algn="ctr"/>
            <a:endParaRPr lang="de-DE" sz="8800" b="1" dirty="0">
              <a:solidFill>
                <a:schemeClr val="bg1"/>
              </a:solidFill>
            </a:endParaRP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F8AC0B65-B204-450B-28DD-480C3CF186F4}"/>
              </a:ext>
            </a:extLst>
          </p:cNvPr>
          <p:cNvCxnSpPr>
            <a:cxnSpLocks/>
          </p:cNvCxnSpPr>
          <p:nvPr/>
        </p:nvCxnSpPr>
        <p:spPr>
          <a:xfrm>
            <a:off x="0" y="2550695"/>
            <a:ext cx="21383625" cy="0"/>
          </a:xfrm>
          <a:prstGeom prst="line">
            <a:avLst/>
          </a:prstGeom>
          <a:ln w="63500"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92E069D9-5D3A-6F22-25C3-C2AFD6F13E67}"/>
              </a:ext>
            </a:extLst>
          </p:cNvPr>
          <p:cNvCxnSpPr>
            <a:cxnSpLocks/>
          </p:cNvCxnSpPr>
          <p:nvPr/>
        </p:nvCxnSpPr>
        <p:spPr>
          <a:xfrm>
            <a:off x="6954755" y="2550695"/>
            <a:ext cx="0" cy="12568655"/>
          </a:xfrm>
          <a:prstGeom prst="line">
            <a:avLst/>
          </a:prstGeom>
          <a:ln w="63500"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0A76CF38-CAD2-FFD7-4CE3-0F09A107D198}"/>
              </a:ext>
            </a:extLst>
          </p:cNvPr>
          <p:cNvSpPr txBox="1"/>
          <p:nvPr/>
        </p:nvSpPr>
        <p:spPr>
          <a:xfrm>
            <a:off x="7812651" y="2640510"/>
            <a:ext cx="11381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✍️ Unsere Schuman-Erklärung 2.0</a:t>
            </a:r>
          </a:p>
        </p:txBody>
      </p:sp>
      <p:sp>
        <p:nvSpPr>
          <p:cNvPr id="1059" name="Textfeld 1058">
            <a:extLst>
              <a:ext uri="{FF2B5EF4-FFF2-40B4-BE49-F238E27FC236}">
                <a16:creationId xmlns:a16="http://schemas.microsoft.com/office/drawing/2014/main" id="{E847F535-946E-4029-55BD-76CBBC0DBC25}"/>
              </a:ext>
            </a:extLst>
          </p:cNvPr>
          <p:cNvSpPr txBox="1"/>
          <p:nvPr/>
        </p:nvSpPr>
        <p:spPr>
          <a:xfrm>
            <a:off x="455140" y="3747461"/>
            <a:ext cx="6044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Unsere Zukunftsvisionen:</a:t>
            </a: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D90C638E-05DD-D6AE-09BF-15922DA194D1}"/>
              </a:ext>
            </a:extLst>
          </p:cNvPr>
          <p:cNvCxnSpPr>
            <a:cxnSpLocks/>
          </p:cNvCxnSpPr>
          <p:nvPr/>
        </p:nvCxnSpPr>
        <p:spPr>
          <a:xfrm flipH="1">
            <a:off x="-40045" y="7004808"/>
            <a:ext cx="6954755" cy="0"/>
          </a:xfrm>
          <a:prstGeom prst="line">
            <a:avLst/>
          </a:prstGeom>
          <a:ln w="63500"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615DF028-58D6-F2C9-F456-8A09C9272DA9}"/>
              </a:ext>
            </a:extLst>
          </p:cNvPr>
          <p:cNvSpPr txBox="1"/>
          <p:nvPr/>
        </p:nvSpPr>
        <p:spPr>
          <a:xfrm>
            <a:off x="415100" y="7189009"/>
            <a:ext cx="6044469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Herausforderungen für die Zukunft Europas: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11040A59-9AE2-95A0-BB9D-EB48CE66B19F}"/>
              </a:ext>
            </a:extLst>
          </p:cNvPr>
          <p:cNvCxnSpPr>
            <a:cxnSpLocks/>
          </p:cNvCxnSpPr>
          <p:nvPr/>
        </p:nvCxnSpPr>
        <p:spPr>
          <a:xfrm flipH="1">
            <a:off x="-40044" y="10805395"/>
            <a:ext cx="6954755" cy="0"/>
          </a:xfrm>
          <a:prstGeom prst="line">
            <a:avLst/>
          </a:prstGeom>
          <a:ln w="63500"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66E483C-E184-8719-3ADE-92A2F7AF0C44}"/>
              </a:ext>
            </a:extLst>
          </p:cNvPr>
          <p:cNvSpPr txBox="1"/>
          <p:nvPr/>
        </p:nvSpPr>
        <p:spPr>
          <a:xfrm>
            <a:off x="415100" y="10867683"/>
            <a:ext cx="60444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Unsere Ziele einer neuen Erklärung zur Zukunft Europas: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B12D6BF6-2C18-CA51-1C3D-FF4CA289A17B}"/>
              </a:ext>
            </a:extLst>
          </p:cNvPr>
          <p:cNvCxnSpPr>
            <a:cxnSpLocks/>
          </p:cNvCxnSpPr>
          <p:nvPr/>
        </p:nvCxnSpPr>
        <p:spPr>
          <a:xfrm flipH="1">
            <a:off x="0" y="3667206"/>
            <a:ext cx="6954755" cy="0"/>
          </a:xfrm>
          <a:prstGeom prst="line">
            <a:avLst/>
          </a:prstGeom>
          <a:ln w="63500"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7163F4F-A877-DD3F-8262-40C9EBA8438D}"/>
              </a:ext>
            </a:extLst>
          </p:cNvPr>
          <p:cNvSpPr txBox="1"/>
          <p:nvPr/>
        </p:nvSpPr>
        <p:spPr>
          <a:xfrm>
            <a:off x="72934" y="2783810"/>
            <a:ext cx="6954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🧠 Platz für Brainstorming</a:t>
            </a: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DC050018-FA54-9C44-66F4-4F43D0D425B1}"/>
              </a:ext>
            </a:extLst>
          </p:cNvPr>
          <p:cNvCxnSpPr>
            <a:cxnSpLocks/>
          </p:cNvCxnSpPr>
          <p:nvPr/>
        </p:nvCxnSpPr>
        <p:spPr>
          <a:xfrm flipH="1">
            <a:off x="6954755" y="3667206"/>
            <a:ext cx="14428870" cy="0"/>
          </a:xfrm>
          <a:prstGeom prst="line">
            <a:avLst/>
          </a:prstGeom>
          <a:ln w="63500">
            <a:solidFill>
              <a:srgbClr val="004A8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Grafik 16" descr="Stift Silhouette">
            <a:extLst>
              <a:ext uri="{FF2B5EF4-FFF2-40B4-BE49-F238E27FC236}">
                <a16:creationId xmlns:a16="http://schemas.microsoft.com/office/drawing/2014/main" id="{5044FB62-73E5-ABA3-83A7-F7C20F463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573" y="233675"/>
            <a:ext cx="1616069" cy="1616069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08BB8A6D-A348-437E-970D-C298D71B93D6}"/>
              </a:ext>
            </a:extLst>
          </p:cNvPr>
          <p:cNvSpPr txBox="1"/>
          <p:nvPr/>
        </p:nvSpPr>
        <p:spPr>
          <a:xfrm>
            <a:off x="2865407" y="951779"/>
            <a:ext cx="1565281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Entwerft eine neue Schuman-Erklärung für das Jahr 2025: Welche Zukunftsvisionen sind heute wichtig, welche Herausforderungen muss die EU meistern – </a:t>
            </a:r>
            <a:br>
              <a:rPr lang="de-DE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</a:br>
            <a:r>
              <a:rPr lang="de-DE" sz="3200" i="1" dirty="0">
                <a:solidFill>
                  <a:srgbClr val="004A86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und welche Chancen eröffnet eine moderne Version der Erklärung?</a:t>
            </a:r>
          </a:p>
        </p:txBody>
      </p:sp>
      <p:pic>
        <p:nvPicPr>
          <p:cNvPr id="13" name="Grafik 12" descr="Glühbirne und Zahnrad mit einfarbiger Füllung">
            <a:extLst>
              <a:ext uri="{FF2B5EF4-FFF2-40B4-BE49-F238E27FC236}">
                <a16:creationId xmlns:a16="http://schemas.microsoft.com/office/drawing/2014/main" id="{CC4F933A-B4B2-447A-A9A7-C1E1EAD3D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12415" y="105525"/>
            <a:ext cx="1901636" cy="19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26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181</Words>
  <Application>Microsoft Office PowerPoint</Application>
  <PresentationFormat>Benutzerdefiniert</PresentationFormat>
  <Paragraphs>16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Carlito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Sammy Siegel</dc:creator>
  <cp:lastModifiedBy>Ana Alba Schmidt</cp:lastModifiedBy>
  <cp:revision>10</cp:revision>
  <dcterms:created xsi:type="dcterms:W3CDTF">2025-04-08T08:57:10Z</dcterms:created>
  <dcterms:modified xsi:type="dcterms:W3CDTF">2025-04-14T10:32:04Z</dcterms:modified>
</cp:coreProperties>
</file>